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60" r:id="rId4"/>
  </p:sldMasterIdLst>
  <p:notesMasterIdLst>
    <p:notesMasterId r:id="rId7"/>
  </p:notesMasterIdLst>
  <p:sldIdLst>
    <p:sldId id="262" r:id="rId5"/>
    <p:sldId id="256" r:id="rId6"/>
  </p:sldIdLst>
  <p:sldSz cx="9906000" cy="6858000" type="A4"/>
  <p:notesSz cx="6799263" cy="9929813"/>
  <p:embeddedFontLst>
    <p:embeddedFont>
      <p:font typeface="Bebas Neue" panose="020B0606020202050201" pitchFamily="34" charset="0"/>
      <p:regular r:id="rId8"/>
    </p:embeddedFont>
    <p:embeddedFont>
      <p:font typeface="Calibri" panose="020F0502020204030204" pitchFamily="34" charset="0"/>
      <p:regular r:id="rId9"/>
      <p:bold r:id="rId10"/>
      <p:italic r:id="rId11"/>
      <p:boldItalic r:id="rId12"/>
    </p:embeddedFont>
    <p:embeddedFont>
      <p:font typeface="Century Gothic" panose="020B0502020202020204" pitchFamily="34" charset="0"/>
      <p:regular r:id="rId13"/>
      <p:bold r:id="rId14"/>
      <p:italic r:id="rId15"/>
      <p:boldItalic r:id="rId16"/>
    </p:embeddedFont>
    <p:embeddedFont>
      <p:font typeface="Dosis" pitchFamily="2" charset="0"/>
      <p:regular r:id="rId17"/>
      <p:bold r:id="rId18"/>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2F92"/>
    <a:srgbClr val="CBF7A0"/>
    <a:srgbClr val="FF9896"/>
    <a:srgbClr val="FF887A"/>
    <a:srgbClr val="D3A2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233"/>
    <p:restoredTop sz="96327"/>
  </p:normalViewPr>
  <p:slideViewPr>
    <p:cSldViewPr snapToGrid="0" snapToObjects="1">
      <p:cViewPr varScale="1">
        <p:scale>
          <a:sx n="114" d="100"/>
          <a:sy n="114" d="100"/>
        </p:scale>
        <p:origin x="104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font" Target="fonts/font6.fntdata"/><Relationship Id="rId18" Type="http://schemas.openxmlformats.org/officeDocument/2006/relationships/font" Target="fonts/font11.fntdata"/><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notesMaster" Target="notesMasters/notesMaster1.xml"/><Relationship Id="rId12" Type="http://schemas.openxmlformats.org/officeDocument/2006/relationships/font" Target="fonts/font5.fntdata"/><Relationship Id="rId17" Type="http://schemas.openxmlformats.org/officeDocument/2006/relationships/font" Target="fonts/font10.fntdata"/><Relationship Id="rId2" Type="http://schemas.openxmlformats.org/officeDocument/2006/relationships/customXml" Target="../customXml/item2.xml"/><Relationship Id="rId16" Type="http://schemas.openxmlformats.org/officeDocument/2006/relationships/font" Target="fonts/font9.fntdata"/><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font" Target="fonts/font4.fntdata"/><Relationship Id="rId5" Type="http://schemas.openxmlformats.org/officeDocument/2006/relationships/slide" Target="slides/slide1.xml"/><Relationship Id="rId15" Type="http://schemas.openxmlformats.org/officeDocument/2006/relationships/font" Target="fonts/font8.fntdata"/><Relationship Id="rId10" Type="http://schemas.openxmlformats.org/officeDocument/2006/relationships/font" Target="fonts/font3.fntdata"/><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font" Target="fonts/font2.fntdata"/><Relationship Id="rId14" Type="http://schemas.openxmlformats.org/officeDocument/2006/relationships/font" Target="fonts/font7.fntdata"/><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347" cy="49821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1342" y="0"/>
            <a:ext cx="2946347" cy="498215"/>
          </a:xfrm>
          <a:prstGeom prst="rect">
            <a:avLst/>
          </a:prstGeom>
        </p:spPr>
        <p:txBody>
          <a:bodyPr vert="horz" lIns="91440" tIns="45720" rIns="91440" bIns="45720" rtlCol="0"/>
          <a:lstStyle>
            <a:lvl1pPr algn="r">
              <a:defRPr sz="1200"/>
            </a:lvl1pPr>
          </a:lstStyle>
          <a:p>
            <a:fld id="{AA255292-616F-44F0-9312-0725DE94E413}" type="datetimeFigureOut">
              <a:rPr lang="en-GB" smtClean="0"/>
              <a:t>27/01/2023</a:t>
            </a:fld>
            <a:endParaRPr lang="en-GB"/>
          </a:p>
        </p:txBody>
      </p:sp>
      <p:sp>
        <p:nvSpPr>
          <p:cNvPr id="4" name="Slide Image Placeholder 3"/>
          <p:cNvSpPr>
            <a:spLocks noGrp="1" noRot="1" noChangeAspect="1"/>
          </p:cNvSpPr>
          <p:nvPr>
            <p:ph type="sldImg" idx="2"/>
          </p:nvPr>
        </p:nvSpPr>
        <p:spPr>
          <a:xfrm>
            <a:off x="979488" y="1241425"/>
            <a:ext cx="4840287" cy="3351213"/>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927" y="4778722"/>
            <a:ext cx="5439410" cy="390986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31600"/>
            <a:ext cx="2946347" cy="498214"/>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1342" y="9431600"/>
            <a:ext cx="2946347" cy="498214"/>
          </a:xfrm>
          <a:prstGeom prst="rect">
            <a:avLst/>
          </a:prstGeom>
        </p:spPr>
        <p:txBody>
          <a:bodyPr vert="horz" lIns="91440" tIns="45720" rIns="91440" bIns="45720" rtlCol="0" anchor="b"/>
          <a:lstStyle>
            <a:lvl1pPr algn="r">
              <a:defRPr sz="1200"/>
            </a:lvl1pPr>
          </a:lstStyle>
          <a:p>
            <a:fld id="{6D7D03F6-7D19-4EDC-905B-69E1BCD9AD96}" type="slidenum">
              <a:rPr lang="en-GB" smtClean="0"/>
              <a:t>‹#›</a:t>
            </a:fld>
            <a:endParaRPr lang="en-GB"/>
          </a:p>
        </p:txBody>
      </p:sp>
    </p:spTree>
    <p:extLst>
      <p:ext uri="{BB962C8B-B14F-4D97-AF65-F5344CB8AC3E}">
        <p14:creationId xmlns:p14="http://schemas.microsoft.com/office/powerpoint/2010/main" val="37480791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en-GB"/>
              <a:t>Click to edit Master title style</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D356820E-518D-3548-9724-216A07233CD4}" type="datetimeFigureOut">
              <a:rPr lang="en-US" smtClean="0"/>
              <a:t>1/27/2023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213697-387E-8249-8812-1B9728D3FC41}" type="slidenum">
              <a:rPr lang="en-US" smtClean="0"/>
              <a:t>‹#›</a:t>
            </a:fld>
            <a:endParaRPr lang="en-US"/>
          </a:p>
        </p:txBody>
      </p:sp>
    </p:spTree>
    <p:extLst>
      <p:ext uri="{BB962C8B-B14F-4D97-AF65-F5344CB8AC3E}">
        <p14:creationId xmlns:p14="http://schemas.microsoft.com/office/powerpoint/2010/main" val="23967341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D356820E-518D-3548-9724-216A07233CD4}" type="datetimeFigureOut">
              <a:rPr lang="en-US" smtClean="0"/>
              <a:t>1/27/2023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213697-387E-8249-8812-1B9728D3FC41}" type="slidenum">
              <a:rPr lang="en-US" smtClean="0"/>
              <a:t>‹#›</a:t>
            </a:fld>
            <a:endParaRPr lang="en-US"/>
          </a:p>
        </p:txBody>
      </p:sp>
    </p:spTree>
    <p:extLst>
      <p:ext uri="{BB962C8B-B14F-4D97-AF65-F5344CB8AC3E}">
        <p14:creationId xmlns:p14="http://schemas.microsoft.com/office/powerpoint/2010/main" val="25911210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D356820E-518D-3548-9724-216A07233CD4}" type="datetimeFigureOut">
              <a:rPr lang="en-US" smtClean="0"/>
              <a:t>1/27/2023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213697-387E-8249-8812-1B9728D3FC41}" type="slidenum">
              <a:rPr lang="en-US" smtClean="0"/>
              <a:t>‹#›</a:t>
            </a:fld>
            <a:endParaRPr lang="en-US"/>
          </a:p>
        </p:txBody>
      </p:sp>
    </p:spTree>
    <p:extLst>
      <p:ext uri="{BB962C8B-B14F-4D97-AF65-F5344CB8AC3E}">
        <p14:creationId xmlns:p14="http://schemas.microsoft.com/office/powerpoint/2010/main" val="22256618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D356820E-518D-3548-9724-216A07233CD4}" type="datetimeFigureOut">
              <a:rPr lang="en-US" smtClean="0"/>
              <a:t>1/27/2023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213697-387E-8249-8812-1B9728D3FC41}" type="slidenum">
              <a:rPr lang="en-US" smtClean="0"/>
              <a:t>‹#›</a:t>
            </a:fld>
            <a:endParaRPr lang="en-US"/>
          </a:p>
        </p:txBody>
      </p:sp>
    </p:spTree>
    <p:extLst>
      <p:ext uri="{BB962C8B-B14F-4D97-AF65-F5344CB8AC3E}">
        <p14:creationId xmlns:p14="http://schemas.microsoft.com/office/powerpoint/2010/main" val="33108295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en-GB"/>
              <a:t>Click to edit Master title style</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D356820E-518D-3548-9724-216A07233CD4}" type="datetimeFigureOut">
              <a:rPr lang="en-US" smtClean="0"/>
              <a:t>1/27/2023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213697-387E-8249-8812-1B9728D3FC41}" type="slidenum">
              <a:rPr lang="en-US" smtClean="0"/>
              <a:t>‹#›</a:t>
            </a:fld>
            <a:endParaRPr lang="en-US"/>
          </a:p>
        </p:txBody>
      </p:sp>
    </p:spTree>
    <p:extLst>
      <p:ext uri="{BB962C8B-B14F-4D97-AF65-F5344CB8AC3E}">
        <p14:creationId xmlns:p14="http://schemas.microsoft.com/office/powerpoint/2010/main" val="36840921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D356820E-518D-3548-9724-216A07233CD4}" type="datetimeFigureOut">
              <a:rPr lang="en-US" smtClean="0"/>
              <a:t>1/27/2023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213697-387E-8249-8812-1B9728D3FC41}" type="slidenum">
              <a:rPr lang="en-US" smtClean="0"/>
              <a:t>‹#›</a:t>
            </a:fld>
            <a:endParaRPr lang="en-US"/>
          </a:p>
        </p:txBody>
      </p:sp>
    </p:spTree>
    <p:extLst>
      <p:ext uri="{BB962C8B-B14F-4D97-AF65-F5344CB8AC3E}">
        <p14:creationId xmlns:p14="http://schemas.microsoft.com/office/powerpoint/2010/main" val="18442563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en-GB"/>
              <a:t>Click to edit Master title style</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82329" y="2505075"/>
            <a:ext cx="4190702"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5014913" y="2505075"/>
            <a:ext cx="4211340"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D356820E-518D-3548-9724-216A07233CD4}" type="datetimeFigureOut">
              <a:rPr lang="en-US" smtClean="0"/>
              <a:t>1/27/2023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E213697-387E-8249-8812-1B9728D3FC41}" type="slidenum">
              <a:rPr lang="en-US" smtClean="0"/>
              <a:t>‹#›</a:t>
            </a:fld>
            <a:endParaRPr lang="en-US"/>
          </a:p>
        </p:txBody>
      </p:sp>
    </p:spTree>
    <p:extLst>
      <p:ext uri="{BB962C8B-B14F-4D97-AF65-F5344CB8AC3E}">
        <p14:creationId xmlns:p14="http://schemas.microsoft.com/office/powerpoint/2010/main" val="12084059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D356820E-518D-3548-9724-216A07233CD4}" type="datetimeFigureOut">
              <a:rPr lang="en-US" smtClean="0"/>
              <a:t>1/27/2023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213697-387E-8249-8812-1B9728D3FC41}" type="slidenum">
              <a:rPr lang="en-US" smtClean="0"/>
              <a:t>‹#›</a:t>
            </a:fld>
            <a:endParaRPr lang="en-US"/>
          </a:p>
        </p:txBody>
      </p:sp>
    </p:spTree>
    <p:extLst>
      <p:ext uri="{BB962C8B-B14F-4D97-AF65-F5344CB8AC3E}">
        <p14:creationId xmlns:p14="http://schemas.microsoft.com/office/powerpoint/2010/main" val="4043618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56820E-518D-3548-9724-216A07233CD4}" type="datetimeFigureOut">
              <a:rPr lang="en-US" smtClean="0"/>
              <a:t>1/27/2023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E213697-387E-8249-8812-1B9728D3FC41}" type="slidenum">
              <a:rPr lang="en-US" smtClean="0"/>
              <a:t>‹#›</a:t>
            </a:fld>
            <a:endParaRPr lang="en-US"/>
          </a:p>
        </p:txBody>
      </p:sp>
    </p:spTree>
    <p:extLst>
      <p:ext uri="{BB962C8B-B14F-4D97-AF65-F5344CB8AC3E}">
        <p14:creationId xmlns:p14="http://schemas.microsoft.com/office/powerpoint/2010/main" val="33135265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GB"/>
              <a:t>Click to edit Master title style</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D356820E-518D-3548-9724-216A07233CD4}" type="datetimeFigureOut">
              <a:rPr lang="en-US" smtClean="0"/>
              <a:t>1/27/2023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213697-387E-8249-8812-1B9728D3FC41}" type="slidenum">
              <a:rPr lang="en-US" smtClean="0"/>
              <a:t>‹#›</a:t>
            </a:fld>
            <a:endParaRPr lang="en-US"/>
          </a:p>
        </p:txBody>
      </p:sp>
    </p:spTree>
    <p:extLst>
      <p:ext uri="{BB962C8B-B14F-4D97-AF65-F5344CB8AC3E}">
        <p14:creationId xmlns:p14="http://schemas.microsoft.com/office/powerpoint/2010/main" val="31686206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D356820E-518D-3548-9724-216A07233CD4}" type="datetimeFigureOut">
              <a:rPr lang="en-US" smtClean="0"/>
              <a:t>1/27/2023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213697-387E-8249-8812-1B9728D3FC41}" type="slidenum">
              <a:rPr lang="en-US" smtClean="0"/>
              <a:t>‹#›</a:t>
            </a:fld>
            <a:endParaRPr lang="en-US"/>
          </a:p>
        </p:txBody>
      </p:sp>
    </p:spTree>
    <p:extLst>
      <p:ext uri="{BB962C8B-B14F-4D97-AF65-F5344CB8AC3E}">
        <p14:creationId xmlns:p14="http://schemas.microsoft.com/office/powerpoint/2010/main" val="25334367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56820E-518D-3548-9724-216A07233CD4}" type="datetimeFigureOut">
              <a:rPr lang="en-US" smtClean="0"/>
              <a:t>1/27/2023</a:t>
            </a:fld>
            <a:endParaRPr lang="en-US"/>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213697-387E-8249-8812-1B9728D3FC41}" type="slidenum">
              <a:rPr lang="en-US" smtClean="0"/>
              <a:t>‹#›</a:t>
            </a:fld>
            <a:endParaRPr lang="en-US"/>
          </a:p>
        </p:txBody>
      </p:sp>
    </p:spTree>
    <p:extLst>
      <p:ext uri="{BB962C8B-B14F-4D97-AF65-F5344CB8AC3E}">
        <p14:creationId xmlns:p14="http://schemas.microsoft.com/office/powerpoint/2010/main" val="40646950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18" Type="http://schemas.openxmlformats.org/officeDocument/2006/relationships/image" Target="../media/image17.png"/><Relationship Id="rId26" Type="http://schemas.openxmlformats.org/officeDocument/2006/relationships/image" Target="../media/image25.png"/><Relationship Id="rId3" Type="http://schemas.openxmlformats.org/officeDocument/2006/relationships/image" Target="../media/image2.png"/><Relationship Id="rId21" Type="http://schemas.openxmlformats.org/officeDocument/2006/relationships/image" Target="../media/image20.svg"/><Relationship Id="rId7" Type="http://schemas.openxmlformats.org/officeDocument/2006/relationships/image" Target="../media/image6.png"/><Relationship Id="rId12" Type="http://schemas.openxmlformats.org/officeDocument/2006/relationships/image" Target="../media/image11.svg"/><Relationship Id="rId17" Type="http://schemas.openxmlformats.org/officeDocument/2006/relationships/image" Target="../media/image16.svg"/><Relationship Id="rId25" Type="http://schemas.openxmlformats.org/officeDocument/2006/relationships/image" Target="../media/image24.svg"/><Relationship Id="rId2" Type="http://schemas.openxmlformats.org/officeDocument/2006/relationships/image" Target="../media/image1.png"/><Relationship Id="rId16" Type="http://schemas.openxmlformats.org/officeDocument/2006/relationships/image" Target="../media/image15.png"/><Relationship Id="rId20" Type="http://schemas.openxmlformats.org/officeDocument/2006/relationships/image" Target="../media/image19.png"/><Relationship Id="rId29" Type="http://schemas.openxmlformats.org/officeDocument/2006/relationships/image" Target="../media/image28.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png"/><Relationship Id="rId24" Type="http://schemas.openxmlformats.org/officeDocument/2006/relationships/image" Target="../media/image23.png"/><Relationship Id="rId5" Type="http://schemas.openxmlformats.org/officeDocument/2006/relationships/image" Target="../media/image4.png"/><Relationship Id="rId15" Type="http://schemas.openxmlformats.org/officeDocument/2006/relationships/image" Target="../media/image14.svg"/><Relationship Id="rId23" Type="http://schemas.openxmlformats.org/officeDocument/2006/relationships/image" Target="../media/image22.svg"/><Relationship Id="rId28" Type="http://schemas.openxmlformats.org/officeDocument/2006/relationships/image" Target="../media/image27.png"/><Relationship Id="rId10" Type="http://schemas.openxmlformats.org/officeDocument/2006/relationships/image" Target="../media/image9.png"/><Relationship Id="rId19" Type="http://schemas.openxmlformats.org/officeDocument/2006/relationships/image" Target="../media/image18.sv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 Id="rId22" Type="http://schemas.openxmlformats.org/officeDocument/2006/relationships/image" Target="../media/image21.png"/><Relationship Id="rId27" Type="http://schemas.openxmlformats.org/officeDocument/2006/relationships/image" Target="../media/image26.svg"/></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6.svg"/><Relationship Id="rId7" Type="http://schemas.openxmlformats.org/officeDocument/2006/relationships/image" Target="../media/image9.png"/><Relationship Id="rId12" Type="http://schemas.openxmlformats.org/officeDocument/2006/relationships/image" Target="../media/image14.svg"/><Relationship Id="rId2" Type="http://schemas.openxmlformats.org/officeDocument/2006/relationships/image" Target="../media/image15.png"/><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13.png"/><Relationship Id="rId5" Type="http://schemas.openxmlformats.org/officeDocument/2006/relationships/image" Target="../media/image4.png"/><Relationship Id="rId10" Type="http://schemas.openxmlformats.org/officeDocument/2006/relationships/image" Target="../media/image31.svg"/><Relationship Id="rId4" Type="http://schemas.openxmlformats.org/officeDocument/2006/relationships/image" Target="../media/image29.tiff"/><Relationship Id="rId9"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a:extLst>
              <a:ext uri="{FF2B5EF4-FFF2-40B4-BE49-F238E27FC236}">
                <a16:creationId xmlns:a16="http://schemas.microsoft.com/office/drawing/2014/main" id="{1E415521-00FA-43D2-8506-07C4471B3541}"/>
              </a:ext>
            </a:extLst>
          </p:cNvPr>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rot="10800000">
            <a:off x="376523" y="1620731"/>
            <a:ext cx="9287616" cy="401099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BA79DEAD-7198-48CC-8044-281612BC49FD}"/>
              </a:ext>
            </a:extLst>
          </p:cNvPr>
          <p:cNvSpPr txBox="1"/>
          <p:nvPr/>
        </p:nvSpPr>
        <p:spPr>
          <a:xfrm>
            <a:off x="233957" y="6226"/>
            <a:ext cx="9369826" cy="267446"/>
          </a:xfrm>
          <a:prstGeom prst="rect">
            <a:avLst/>
          </a:prstGeom>
          <a:noFill/>
        </p:spPr>
        <p:txBody>
          <a:bodyPr wrap="square" rtlCol="0">
            <a:spAutoFit/>
          </a:bodyPr>
          <a:lstStyle/>
          <a:p>
            <a:pPr algn="ctr"/>
            <a:r>
              <a:rPr lang="en-GB" sz="1138" b="1" u="sng" dirty="0" err="1">
                <a:latin typeface="Century Gothic" panose="020B0502020202020204" pitchFamily="34" charset="0"/>
              </a:rPr>
              <a:t>Framwellgate</a:t>
            </a:r>
            <a:r>
              <a:rPr lang="en-GB" sz="1138" b="1" u="sng" dirty="0">
                <a:latin typeface="Century Gothic" panose="020B0502020202020204" pitchFamily="34" charset="0"/>
              </a:rPr>
              <a:t> School Durham KS3 Geography Curriculum Roadmap</a:t>
            </a:r>
          </a:p>
        </p:txBody>
      </p:sp>
      <p:pic>
        <p:nvPicPr>
          <p:cNvPr id="11" name="Picture 2">
            <a:extLst>
              <a:ext uri="{FF2B5EF4-FFF2-40B4-BE49-F238E27FC236}">
                <a16:creationId xmlns:a16="http://schemas.microsoft.com/office/drawing/2014/main" id="{3FF00A6D-6310-4178-834A-351A91546E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13740" y="3529815"/>
            <a:ext cx="870881" cy="87088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6">
            <a:extLst>
              <a:ext uri="{FF2B5EF4-FFF2-40B4-BE49-F238E27FC236}">
                <a16:creationId xmlns:a16="http://schemas.microsoft.com/office/drawing/2014/main" id="{9998B46E-DBE4-44A6-8BFF-984217D97C2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54801" y="2284543"/>
            <a:ext cx="492135" cy="492135"/>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2">
            <a:extLst>
              <a:ext uri="{FF2B5EF4-FFF2-40B4-BE49-F238E27FC236}">
                <a16:creationId xmlns:a16="http://schemas.microsoft.com/office/drawing/2014/main" id="{9EF06339-A04D-4E1B-B2BA-8F60F4E67E2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4361" y="1752984"/>
            <a:ext cx="414933" cy="414933"/>
          </a:xfrm>
          <a:prstGeom prst="rect">
            <a:avLst/>
          </a:prstGeom>
          <a:solidFill>
            <a:srgbClr val="CBF7A0"/>
          </a:solidFill>
          <a:ln>
            <a:solidFill>
              <a:srgbClr val="00B050"/>
            </a:solidFill>
          </a:ln>
        </p:spPr>
      </p:pic>
      <p:pic>
        <p:nvPicPr>
          <p:cNvPr id="19" name="Picture 14">
            <a:extLst>
              <a:ext uri="{FF2B5EF4-FFF2-40B4-BE49-F238E27FC236}">
                <a16:creationId xmlns:a16="http://schemas.microsoft.com/office/drawing/2014/main" id="{0C01AB73-A077-4A56-A3DA-16E809DF733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56946" y="1753124"/>
            <a:ext cx="595802" cy="439917"/>
          </a:xfrm>
          <a:prstGeom prst="rect">
            <a:avLst/>
          </a:prstGeom>
          <a:solidFill>
            <a:srgbClr val="FF8AD8"/>
          </a:solidFill>
          <a:ln>
            <a:solidFill>
              <a:schemeClr val="tx1"/>
            </a:solidFill>
          </a:ln>
        </p:spPr>
      </p:pic>
      <p:pic>
        <p:nvPicPr>
          <p:cNvPr id="21" name="Picture 18">
            <a:extLst>
              <a:ext uri="{FF2B5EF4-FFF2-40B4-BE49-F238E27FC236}">
                <a16:creationId xmlns:a16="http://schemas.microsoft.com/office/drawing/2014/main" id="{078C8F4C-F203-407C-8B63-CB09E2C7035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15222" y="3452099"/>
            <a:ext cx="480290" cy="480290"/>
          </a:xfrm>
          <a:prstGeom prst="rect">
            <a:avLst/>
          </a:prstGeom>
          <a:solidFill>
            <a:srgbClr val="CBF7A0"/>
          </a:solidFill>
          <a:ln>
            <a:solidFill>
              <a:srgbClr val="00B050"/>
            </a:solidFill>
          </a:ln>
        </p:spPr>
      </p:pic>
      <p:pic>
        <p:nvPicPr>
          <p:cNvPr id="24" name="Picture 20">
            <a:extLst>
              <a:ext uri="{FF2B5EF4-FFF2-40B4-BE49-F238E27FC236}">
                <a16:creationId xmlns:a16="http://schemas.microsoft.com/office/drawing/2014/main" id="{FA4A77F0-F743-499D-B16A-0561EA4315E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34104" y="5095869"/>
            <a:ext cx="543045" cy="543045"/>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4">
            <a:extLst>
              <a:ext uri="{FF2B5EF4-FFF2-40B4-BE49-F238E27FC236}">
                <a16:creationId xmlns:a16="http://schemas.microsoft.com/office/drawing/2014/main" id="{67947D26-05A2-4C28-A457-6855B7DB02B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69056" y="1880563"/>
            <a:ext cx="414934" cy="414934"/>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Image result for climate change icon">
            <a:extLst>
              <a:ext uri="{FF2B5EF4-FFF2-40B4-BE49-F238E27FC236}">
                <a16:creationId xmlns:a16="http://schemas.microsoft.com/office/drawing/2014/main" id="{66D04D27-00D7-4694-9AF4-1E15ABE66C05}"/>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37944" t="38329" r="35991" b="35186"/>
          <a:stretch/>
        </p:blipFill>
        <p:spPr bwMode="auto">
          <a:xfrm>
            <a:off x="4732220" y="1663891"/>
            <a:ext cx="595802" cy="569067"/>
          </a:xfrm>
          <a:prstGeom prst="rect">
            <a:avLst/>
          </a:prstGeom>
          <a:solidFill>
            <a:srgbClr val="CBF7A0"/>
          </a:solidFill>
          <a:ln>
            <a:solidFill>
              <a:srgbClr val="00B050"/>
            </a:solidFill>
          </a:ln>
        </p:spPr>
      </p:pic>
      <p:grpSp>
        <p:nvGrpSpPr>
          <p:cNvPr id="32" name="Group 31">
            <a:extLst>
              <a:ext uri="{FF2B5EF4-FFF2-40B4-BE49-F238E27FC236}">
                <a16:creationId xmlns:a16="http://schemas.microsoft.com/office/drawing/2014/main" id="{63B2A846-7DB5-41D1-8B05-3C94F877806E}"/>
              </a:ext>
            </a:extLst>
          </p:cNvPr>
          <p:cNvGrpSpPr/>
          <p:nvPr/>
        </p:nvGrpSpPr>
        <p:grpSpPr>
          <a:xfrm>
            <a:off x="-245473" y="972408"/>
            <a:ext cx="1289107" cy="963092"/>
            <a:chOff x="288000" y="67054"/>
            <a:chExt cx="1586593" cy="1185344"/>
          </a:xfrm>
        </p:grpSpPr>
        <p:pic>
          <p:nvPicPr>
            <p:cNvPr id="30" name="Graphic 29" descr="Sign">
              <a:extLst>
                <a:ext uri="{FF2B5EF4-FFF2-40B4-BE49-F238E27FC236}">
                  <a16:creationId xmlns:a16="http://schemas.microsoft.com/office/drawing/2014/main" id="{8223A9BE-2537-4945-971E-0747BF90045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88000" y="67054"/>
              <a:ext cx="1531564" cy="1185344"/>
            </a:xfrm>
            <a:prstGeom prst="rect">
              <a:avLst/>
            </a:prstGeom>
          </p:spPr>
        </p:pic>
        <p:sp>
          <p:nvSpPr>
            <p:cNvPr id="31" name="TextBox 30">
              <a:extLst>
                <a:ext uri="{FF2B5EF4-FFF2-40B4-BE49-F238E27FC236}">
                  <a16:creationId xmlns:a16="http://schemas.microsoft.com/office/drawing/2014/main" id="{17CFB2FD-EE70-47A0-8548-948D72F7DF48}"/>
                </a:ext>
              </a:extLst>
            </p:cNvPr>
            <p:cNvSpPr txBox="1"/>
            <p:nvPr/>
          </p:nvSpPr>
          <p:spPr>
            <a:xfrm>
              <a:off x="701216" y="402135"/>
              <a:ext cx="1173377" cy="329164"/>
            </a:xfrm>
            <a:prstGeom prst="rect">
              <a:avLst/>
            </a:prstGeom>
            <a:noFill/>
          </p:spPr>
          <p:txBody>
            <a:bodyPr wrap="square" rtlCol="0">
              <a:spAutoFit/>
            </a:bodyPr>
            <a:lstStyle/>
            <a:p>
              <a:r>
                <a:rPr lang="en-GB" sz="1138" dirty="0"/>
                <a:t>Year 7</a:t>
              </a:r>
            </a:p>
          </p:txBody>
        </p:sp>
      </p:grpSp>
      <p:grpSp>
        <p:nvGrpSpPr>
          <p:cNvPr id="33" name="Group 32">
            <a:extLst>
              <a:ext uri="{FF2B5EF4-FFF2-40B4-BE49-F238E27FC236}">
                <a16:creationId xmlns:a16="http://schemas.microsoft.com/office/drawing/2014/main" id="{F9274B43-44E9-4260-82BB-66450D90718A}"/>
              </a:ext>
            </a:extLst>
          </p:cNvPr>
          <p:cNvGrpSpPr/>
          <p:nvPr/>
        </p:nvGrpSpPr>
        <p:grpSpPr>
          <a:xfrm>
            <a:off x="7954755" y="2649241"/>
            <a:ext cx="1289107" cy="963092"/>
            <a:chOff x="9645280" y="1211044"/>
            <a:chExt cx="1586593" cy="1185344"/>
          </a:xfrm>
        </p:grpSpPr>
        <p:pic>
          <p:nvPicPr>
            <p:cNvPr id="37" name="Graphic 36" descr="Sign">
              <a:extLst>
                <a:ext uri="{FF2B5EF4-FFF2-40B4-BE49-F238E27FC236}">
                  <a16:creationId xmlns:a16="http://schemas.microsoft.com/office/drawing/2014/main" id="{1FBE8098-6028-406E-B0FC-D0DF8C3367B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9645280" y="1211044"/>
              <a:ext cx="1531564" cy="1185344"/>
            </a:xfrm>
            <a:prstGeom prst="rect">
              <a:avLst/>
            </a:prstGeom>
          </p:spPr>
        </p:pic>
        <p:sp>
          <p:nvSpPr>
            <p:cNvPr id="38" name="TextBox 37">
              <a:extLst>
                <a:ext uri="{FF2B5EF4-FFF2-40B4-BE49-F238E27FC236}">
                  <a16:creationId xmlns:a16="http://schemas.microsoft.com/office/drawing/2014/main" id="{A1FE0135-7A76-4001-A870-C92CF16FD387}"/>
                </a:ext>
              </a:extLst>
            </p:cNvPr>
            <p:cNvSpPr txBox="1"/>
            <p:nvPr/>
          </p:nvSpPr>
          <p:spPr>
            <a:xfrm>
              <a:off x="10058496" y="1546125"/>
              <a:ext cx="1173377" cy="329164"/>
            </a:xfrm>
            <a:prstGeom prst="rect">
              <a:avLst/>
            </a:prstGeom>
            <a:noFill/>
          </p:spPr>
          <p:txBody>
            <a:bodyPr wrap="square" rtlCol="0">
              <a:spAutoFit/>
            </a:bodyPr>
            <a:lstStyle/>
            <a:p>
              <a:r>
                <a:rPr lang="en-GB" sz="1138" dirty="0"/>
                <a:t>Year 8</a:t>
              </a:r>
            </a:p>
          </p:txBody>
        </p:sp>
      </p:grpSp>
      <p:grpSp>
        <p:nvGrpSpPr>
          <p:cNvPr id="34" name="Group 33">
            <a:extLst>
              <a:ext uri="{FF2B5EF4-FFF2-40B4-BE49-F238E27FC236}">
                <a16:creationId xmlns:a16="http://schemas.microsoft.com/office/drawing/2014/main" id="{71A2435A-CCD1-4EA4-9A7C-C2962A180B9B}"/>
              </a:ext>
            </a:extLst>
          </p:cNvPr>
          <p:cNvGrpSpPr/>
          <p:nvPr/>
        </p:nvGrpSpPr>
        <p:grpSpPr>
          <a:xfrm>
            <a:off x="3733425" y="4185739"/>
            <a:ext cx="1289107" cy="963092"/>
            <a:chOff x="1503311" y="3738394"/>
            <a:chExt cx="1586593" cy="1185344"/>
          </a:xfrm>
        </p:grpSpPr>
        <p:pic>
          <p:nvPicPr>
            <p:cNvPr id="39" name="Graphic 38" descr="Sign">
              <a:extLst>
                <a:ext uri="{FF2B5EF4-FFF2-40B4-BE49-F238E27FC236}">
                  <a16:creationId xmlns:a16="http://schemas.microsoft.com/office/drawing/2014/main" id="{FEE3EC4A-D489-4B3A-B5FF-97898D0ED57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503311" y="3738394"/>
              <a:ext cx="1531564" cy="1185344"/>
            </a:xfrm>
            <a:prstGeom prst="rect">
              <a:avLst/>
            </a:prstGeom>
          </p:spPr>
        </p:pic>
        <p:sp>
          <p:nvSpPr>
            <p:cNvPr id="40" name="TextBox 39">
              <a:extLst>
                <a:ext uri="{FF2B5EF4-FFF2-40B4-BE49-F238E27FC236}">
                  <a16:creationId xmlns:a16="http://schemas.microsoft.com/office/drawing/2014/main" id="{0D27970E-14AC-48E5-97FA-74A4EE821406}"/>
                </a:ext>
              </a:extLst>
            </p:cNvPr>
            <p:cNvSpPr txBox="1"/>
            <p:nvPr/>
          </p:nvSpPr>
          <p:spPr>
            <a:xfrm>
              <a:off x="1916527" y="4073475"/>
              <a:ext cx="1173377" cy="329164"/>
            </a:xfrm>
            <a:prstGeom prst="rect">
              <a:avLst/>
            </a:prstGeom>
            <a:noFill/>
          </p:spPr>
          <p:txBody>
            <a:bodyPr wrap="square" rtlCol="0">
              <a:spAutoFit/>
            </a:bodyPr>
            <a:lstStyle/>
            <a:p>
              <a:r>
                <a:rPr lang="en-GB" sz="1138" dirty="0"/>
                <a:t>Year 9</a:t>
              </a:r>
            </a:p>
          </p:txBody>
        </p:sp>
      </p:grpSp>
      <p:sp>
        <p:nvSpPr>
          <p:cNvPr id="35" name="Speech Bubble: Rectangle with Corners Rounded 34">
            <a:extLst>
              <a:ext uri="{FF2B5EF4-FFF2-40B4-BE49-F238E27FC236}">
                <a16:creationId xmlns:a16="http://schemas.microsoft.com/office/drawing/2014/main" id="{1AD4D163-4858-412B-9011-4FC816B63B2F}"/>
              </a:ext>
            </a:extLst>
          </p:cNvPr>
          <p:cNvSpPr/>
          <p:nvPr/>
        </p:nvSpPr>
        <p:spPr>
          <a:xfrm>
            <a:off x="741013" y="812656"/>
            <a:ext cx="743934" cy="768845"/>
          </a:xfrm>
          <a:prstGeom prst="wedgeRoundRectCallout">
            <a:avLst>
              <a:gd name="adj1" fmla="val 6042"/>
              <a:gd name="adj2" fmla="val 71546"/>
              <a:gd name="adj3" fmla="val 16667"/>
            </a:avLst>
          </a:prstGeom>
          <a:solidFill>
            <a:srgbClr val="CBF7A0"/>
          </a:solidFill>
          <a:ln>
            <a:solidFill>
              <a:srgbClr val="00B05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r>
              <a:rPr lang="en-GB" sz="650" b="1" dirty="0">
                <a:solidFill>
                  <a:srgbClr val="0070C0"/>
                </a:solidFill>
              </a:rPr>
              <a:t>TB1: In what way does the climate of Africa affect people and animals? </a:t>
            </a:r>
          </a:p>
        </p:txBody>
      </p:sp>
      <p:sp>
        <p:nvSpPr>
          <p:cNvPr id="45" name="Speech Bubble: Rectangle with Corners Rounded 44">
            <a:extLst>
              <a:ext uri="{FF2B5EF4-FFF2-40B4-BE49-F238E27FC236}">
                <a16:creationId xmlns:a16="http://schemas.microsoft.com/office/drawing/2014/main" id="{BD54BA61-ED65-49AC-8EE5-4DF4EE83EB0A}"/>
              </a:ext>
            </a:extLst>
          </p:cNvPr>
          <p:cNvSpPr/>
          <p:nvPr/>
        </p:nvSpPr>
        <p:spPr>
          <a:xfrm>
            <a:off x="1520340" y="989788"/>
            <a:ext cx="716448" cy="566627"/>
          </a:xfrm>
          <a:prstGeom prst="wedgeRoundRectCallout">
            <a:avLst>
              <a:gd name="adj1" fmla="val -6556"/>
              <a:gd name="adj2" fmla="val 71546"/>
              <a:gd name="adj3" fmla="val 16667"/>
            </a:avLst>
          </a:prstGeom>
          <a:solidFill>
            <a:srgbClr val="CBF7A0"/>
          </a:solidFill>
          <a:ln>
            <a:solidFill>
              <a:srgbClr val="FF2F92"/>
            </a:solidFill>
          </a:ln>
        </p:spPr>
        <p:style>
          <a:lnRef idx="2">
            <a:schemeClr val="dk1">
              <a:shade val="50000"/>
            </a:schemeClr>
          </a:lnRef>
          <a:fillRef idx="1">
            <a:schemeClr val="dk1"/>
          </a:fillRef>
          <a:effectRef idx="0">
            <a:schemeClr val="dk1"/>
          </a:effectRef>
          <a:fontRef idx="minor">
            <a:schemeClr val="lt1"/>
          </a:fontRef>
        </p:style>
        <p:txBody>
          <a:bodyPr rtlCol="0" anchor="ctr"/>
          <a:lstStyle/>
          <a:p>
            <a:r>
              <a:rPr lang="en-GB" sz="650" b="1" dirty="0">
                <a:solidFill>
                  <a:srgbClr val="0070C0"/>
                </a:solidFill>
              </a:rPr>
              <a:t>TB1 Are shanty towns places to be tackled or celebrated?</a:t>
            </a:r>
          </a:p>
        </p:txBody>
      </p:sp>
      <p:sp>
        <p:nvSpPr>
          <p:cNvPr id="46" name="Speech Bubble: Rectangle with Corners Rounded 45">
            <a:extLst>
              <a:ext uri="{FF2B5EF4-FFF2-40B4-BE49-F238E27FC236}">
                <a16:creationId xmlns:a16="http://schemas.microsoft.com/office/drawing/2014/main" id="{8255BB5A-938C-483E-8835-916273A45720}"/>
              </a:ext>
            </a:extLst>
          </p:cNvPr>
          <p:cNvSpPr/>
          <p:nvPr/>
        </p:nvSpPr>
        <p:spPr>
          <a:xfrm>
            <a:off x="2283968" y="1058575"/>
            <a:ext cx="716448" cy="497777"/>
          </a:xfrm>
          <a:prstGeom prst="wedgeRoundRectCallout">
            <a:avLst>
              <a:gd name="adj1" fmla="val -30194"/>
              <a:gd name="adj2" fmla="val 96171"/>
              <a:gd name="adj3" fmla="val 16667"/>
            </a:avLst>
          </a:prstGeom>
          <a:solidFill>
            <a:srgbClr val="CBF7A0"/>
          </a:solidFill>
          <a:ln>
            <a:solidFill>
              <a:srgbClr val="FF2F92"/>
            </a:solidFill>
          </a:ln>
        </p:spPr>
        <p:style>
          <a:lnRef idx="2">
            <a:schemeClr val="dk1">
              <a:shade val="50000"/>
            </a:schemeClr>
          </a:lnRef>
          <a:fillRef idx="1">
            <a:schemeClr val="dk1"/>
          </a:fillRef>
          <a:effectRef idx="0">
            <a:schemeClr val="dk1"/>
          </a:effectRef>
          <a:fontRef idx="minor">
            <a:schemeClr val="lt1"/>
          </a:fontRef>
        </p:style>
        <p:txBody>
          <a:bodyPr rtlCol="0" anchor="ctr"/>
          <a:lstStyle/>
          <a:p>
            <a:r>
              <a:rPr lang="en-GB" sz="650" b="1" dirty="0">
                <a:solidFill>
                  <a:srgbClr val="0070C0"/>
                </a:solidFill>
              </a:rPr>
              <a:t>TB1 How can globalisation help Africa develop?</a:t>
            </a:r>
          </a:p>
        </p:txBody>
      </p:sp>
      <p:sp>
        <p:nvSpPr>
          <p:cNvPr id="47" name="Speech Bubble: Rectangle with Corners Rounded 46">
            <a:extLst>
              <a:ext uri="{FF2B5EF4-FFF2-40B4-BE49-F238E27FC236}">
                <a16:creationId xmlns:a16="http://schemas.microsoft.com/office/drawing/2014/main" id="{FEF09791-C5CF-4974-9779-1A9772439DA9}"/>
              </a:ext>
            </a:extLst>
          </p:cNvPr>
          <p:cNvSpPr/>
          <p:nvPr/>
        </p:nvSpPr>
        <p:spPr>
          <a:xfrm>
            <a:off x="3351033" y="1038921"/>
            <a:ext cx="971180" cy="497777"/>
          </a:xfrm>
          <a:prstGeom prst="wedgeRoundRectCallout">
            <a:avLst>
              <a:gd name="adj1" fmla="val -10200"/>
              <a:gd name="adj2" fmla="val 90952"/>
              <a:gd name="adj3" fmla="val 16667"/>
            </a:avLst>
          </a:prstGeom>
          <a:solidFill>
            <a:srgbClr val="CBF7A0"/>
          </a:solidFill>
          <a:ln>
            <a:solidFill>
              <a:srgbClr val="00B05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r>
              <a:rPr lang="en-GB" sz="650" b="1" dirty="0">
                <a:solidFill>
                  <a:srgbClr val="0070C0"/>
                </a:solidFill>
              </a:rPr>
              <a:t>TB2: In what ways does physical geography of Antarctica affect people and animals?</a:t>
            </a:r>
          </a:p>
        </p:txBody>
      </p:sp>
      <p:sp>
        <p:nvSpPr>
          <p:cNvPr id="48" name="Speech Bubble: Rectangle with Corners Rounded 47">
            <a:extLst>
              <a:ext uri="{FF2B5EF4-FFF2-40B4-BE49-F238E27FC236}">
                <a16:creationId xmlns:a16="http://schemas.microsoft.com/office/drawing/2014/main" id="{3653A540-708E-43F8-92CA-BD6EB78F00E6}"/>
              </a:ext>
            </a:extLst>
          </p:cNvPr>
          <p:cNvSpPr/>
          <p:nvPr/>
        </p:nvSpPr>
        <p:spPr>
          <a:xfrm>
            <a:off x="4352858" y="906763"/>
            <a:ext cx="837267" cy="509766"/>
          </a:xfrm>
          <a:prstGeom prst="wedgeRoundRectCallout">
            <a:avLst>
              <a:gd name="adj1" fmla="val -36823"/>
              <a:gd name="adj2" fmla="val 126548"/>
              <a:gd name="adj3" fmla="val 16667"/>
            </a:avLst>
          </a:prstGeom>
          <a:solidFill>
            <a:srgbClr val="CBF7A0"/>
          </a:solidFill>
          <a:ln>
            <a:solidFill>
              <a:srgbClr val="FF2F92"/>
            </a:solidFill>
          </a:ln>
        </p:spPr>
        <p:style>
          <a:lnRef idx="2">
            <a:schemeClr val="dk1">
              <a:shade val="50000"/>
            </a:schemeClr>
          </a:lnRef>
          <a:fillRef idx="1">
            <a:schemeClr val="dk1"/>
          </a:fillRef>
          <a:effectRef idx="0">
            <a:schemeClr val="dk1"/>
          </a:effectRef>
          <a:fontRef idx="minor">
            <a:schemeClr val="lt1"/>
          </a:fontRef>
        </p:style>
        <p:txBody>
          <a:bodyPr rtlCol="0" anchor="ctr"/>
          <a:lstStyle/>
          <a:p>
            <a:r>
              <a:rPr lang="en-GB" sz="650" b="1" dirty="0">
                <a:solidFill>
                  <a:srgbClr val="0070C0"/>
                </a:solidFill>
              </a:rPr>
              <a:t>TB2: Evaluate the effectiveness of the Antarctic treaty.</a:t>
            </a:r>
          </a:p>
        </p:txBody>
      </p:sp>
      <p:sp>
        <p:nvSpPr>
          <p:cNvPr id="49" name="Speech Bubble: Rectangle with Corners Rounded 48">
            <a:extLst>
              <a:ext uri="{FF2B5EF4-FFF2-40B4-BE49-F238E27FC236}">
                <a16:creationId xmlns:a16="http://schemas.microsoft.com/office/drawing/2014/main" id="{7DB5B3DE-4420-411D-9AFF-DA244509D6F1}"/>
              </a:ext>
            </a:extLst>
          </p:cNvPr>
          <p:cNvSpPr/>
          <p:nvPr/>
        </p:nvSpPr>
        <p:spPr>
          <a:xfrm>
            <a:off x="5221831" y="1024876"/>
            <a:ext cx="691362" cy="556524"/>
          </a:xfrm>
          <a:prstGeom prst="wedgeRoundRectCallout">
            <a:avLst>
              <a:gd name="adj1" fmla="val 2694"/>
              <a:gd name="adj2" fmla="val 78420"/>
              <a:gd name="adj3" fmla="val 16667"/>
            </a:avLst>
          </a:prstGeom>
          <a:solidFill>
            <a:srgbClr val="CBF7A0"/>
          </a:solidFill>
          <a:ln>
            <a:solidFill>
              <a:srgbClr val="00B05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r>
              <a:rPr lang="en-GB" sz="650" b="1" dirty="0">
                <a:solidFill>
                  <a:srgbClr val="0070C0"/>
                </a:solidFill>
              </a:rPr>
              <a:t>TB2: Could climate change affect Antarctica</a:t>
            </a:r>
            <a:r>
              <a:rPr lang="en-GB" sz="813" b="1" dirty="0">
                <a:solidFill>
                  <a:srgbClr val="0070C0"/>
                </a:solidFill>
              </a:rPr>
              <a:t>?</a:t>
            </a:r>
          </a:p>
        </p:txBody>
      </p:sp>
      <p:pic>
        <p:nvPicPr>
          <p:cNvPr id="2068" name="Picture 20">
            <a:extLst>
              <a:ext uri="{FF2B5EF4-FFF2-40B4-BE49-F238E27FC236}">
                <a16:creationId xmlns:a16="http://schemas.microsoft.com/office/drawing/2014/main" id="{4CEE2A91-D1B1-4484-BF63-0E2B1713740F}"/>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170889" y="4996093"/>
            <a:ext cx="559251" cy="559251"/>
          </a:xfrm>
          <a:prstGeom prst="rect">
            <a:avLst/>
          </a:prstGeom>
          <a:noFill/>
          <a:extLst>
            <a:ext uri="{909E8E84-426E-40DD-AFC4-6F175D3DCCD1}">
              <a14:hiddenFill xmlns:a14="http://schemas.microsoft.com/office/drawing/2010/main">
                <a:solidFill>
                  <a:srgbClr val="FFFFFF"/>
                </a:solidFill>
              </a14:hiddenFill>
            </a:ext>
          </a:extLst>
        </p:spPr>
      </p:pic>
      <p:sp>
        <p:nvSpPr>
          <p:cNvPr id="71" name="Speech Bubble: Rectangle with Corners Rounded 70">
            <a:extLst>
              <a:ext uri="{FF2B5EF4-FFF2-40B4-BE49-F238E27FC236}">
                <a16:creationId xmlns:a16="http://schemas.microsoft.com/office/drawing/2014/main" id="{29E41924-1155-4036-86D3-69D36DAA4407}"/>
              </a:ext>
            </a:extLst>
          </p:cNvPr>
          <p:cNvSpPr/>
          <p:nvPr/>
        </p:nvSpPr>
        <p:spPr>
          <a:xfrm>
            <a:off x="6386771" y="955316"/>
            <a:ext cx="1062705" cy="523680"/>
          </a:xfrm>
          <a:prstGeom prst="wedgeRoundRectCallout">
            <a:avLst>
              <a:gd name="adj1" fmla="val -20733"/>
              <a:gd name="adj2" fmla="val 105408"/>
              <a:gd name="adj3" fmla="val 16667"/>
            </a:avLst>
          </a:prstGeom>
          <a:solidFill>
            <a:srgbClr val="CBF7A0"/>
          </a:solidFill>
          <a:ln>
            <a:solidFill>
              <a:srgbClr val="00B05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r>
              <a:rPr lang="en-GB" sz="650" b="1" dirty="0">
                <a:solidFill>
                  <a:srgbClr val="0070C0"/>
                </a:solidFill>
              </a:rPr>
              <a:t>TB3: In what ways do the climatic processes affect people and animals of  Oceania?</a:t>
            </a:r>
          </a:p>
        </p:txBody>
      </p:sp>
      <p:sp>
        <p:nvSpPr>
          <p:cNvPr id="66" name="Speech Bubble: Rectangle with Corners Rounded 70">
            <a:extLst>
              <a:ext uri="{FF2B5EF4-FFF2-40B4-BE49-F238E27FC236}">
                <a16:creationId xmlns:a16="http://schemas.microsoft.com/office/drawing/2014/main" id="{DE9E7664-3DC4-BA49-A29E-2A529E989581}"/>
              </a:ext>
            </a:extLst>
          </p:cNvPr>
          <p:cNvSpPr/>
          <p:nvPr/>
        </p:nvSpPr>
        <p:spPr>
          <a:xfrm>
            <a:off x="7551163" y="1096874"/>
            <a:ext cx="858158" cy="618088"/>
          </a:xfrm>
          <a:prstGeom prst="wedgeRoundRectCallout">
            <a:avLst>
              <a:gd name="adj1" fmla="val -63379"/>
              <a:gd name="adj2" fmla="val 44513"/>
              <a:gd name="adj3" fmla="val 16667"/>
            </a:avLst>
          </a:prstGeom>
          <a:solidFill>
            <a:srgbClr val="CBF7A0"/>
          </a:solidFill>
          <a:ln>
            <a:solidFill>
              <a:srgbClr val="FF2F92"/>
            </a:solidFill>
          </a:ln>
        </p:spPr>
        <p:style>
          <a:lnRef idx="2">
            <a:schemeClr val="dk1">
              <a:shade val="50000"/>
            </a:schemeClr>
          </a:lnRef>
          <a:fillRef idx="1">
            <a:schemeClr val="dk1"/>
          </a:fillRef>
          <a:effectRef idx="0">
            <a:schemeClr val="dk1"/>
          </a:effectRef>
          <a:fontRef idx="minor">
            <a:schemeClr val="lt1"/>
          </a:fontRef>
        </p:style>
        <p:txBody>
          <a:bodyPr rtlCol="0" anchor="ctr"/>
          <a:lstStyle/>
          <a:p>
            <a:r>
              <a:rPr lang="en-GB" sz="650" b="1" dirty="0">
                <a:solidFill>
                  <a:srgbClr val="0070C0"/>
                </a:solidFill>
              </a:rPr>
              <a:t>TB3: How have population issues affected inequalities in Australia?</a:t>
            </a:r>
          </a:p>
        </p:txBody>
      </p:sp>
      <p:sp>
        <p:nvSpPr>
          <p:cNvPr id="67" name="Speech Bubble: Rectangle with Corners Rounded 70">
            <a:extLst>
              <a:ext uri="{FF2B5EF4-FFF2-40B4-BE49-F238E27FC236}">
                <a16:creationId xmlns:a16="http://schemas.microsoft.com/office/drawing/2014/main" id="{4CD897D6-4545-624A-8340-534C89BEA97F}"/>
              </a:ext>
            </a:extLst>
          </p:cNvPr>
          <p:cNvSpPr/>
          <p:nvPr/>
        </p:nvSpPr>
        <p:spPr>
          <a:xfrm>
            <a:off x="8082434" y="1750864"/>
            <a:ext cx="886449" cy="497777"/>
          </a:xfrm>
          <a:prstGeom prst="wedgeRoundRectCallout">
            <a:avLst>
              <a:gd name="adj1" fmla="val -82864"/>
              <a:gd name="adj2" fmla="val 41216"/>
              <a:gd name="adj3" fmla="val 16667"/>
            </a:avLst>
          </a:prstGeom>
          <a:solidFill>
            <a:srgbClr val="CBF7A0"/>
          </a:solidFill>
          <a:ln>
            <a:solidFill>
              <a:srgbClr val="FF2F92"/>
            </a:solidFill>
          </a:ln>
        </p:spPr>
        <p:style>
          <a:lnRef idx="2">
            <a:schemeClr val="dk1">
              <a:shade val="50000"/>
            </a:schemeClr>
          </a:lnRef>
          <a:fillRef idx="1">
            <a:schemeClr val="dk1"/>
          </a:fillRef>
          <a:effectRef idx="0">
            <a:schemeClr val="dk1"/>
          </a:effectRef>
          <a:fontRef idx="minor">
            <a:schemeClr val="lt1"/>
          </a:fontRef>
        </p:style>
        <p:txBody>
          <a:bodyPr rtlCol="0" anchor="ctr"/>
          <a:lstStyle/>
          <a:p>
            <a:r>
              <a:rPr lang="en-GB" sz="650" b="1" dirty="0">
                <a:solidFill>
                  <a:srgbClr val="0070C0"/>
                </a:solidFill>
              </a:rPr>
              <a:t>TB3: How does tourism impact upon the environment?</a:t>
            </a:r>
          </a:p>
        </p:txBody>
      </p:sp>
      <p:sp>
        <p:nvSpPr>
          <p:cNvPr id="69" name="Speech Bubble: Rectangle with Corners Rounded 70">
            <a:extLst>
              <a:ext uri="{FF2B5EF4-FFF2-40B4-BE49-F238E27FC236}">
                <a16:creationId xmlns:a16="http://schemas.microsoft.com/office/drawing/2014/main" id="{C412C96A-492A-CE42-BAD7-C4315FDABFE9}"/>
              </a:ext>
            </a:extLst>
          </p:cNvPr>
          <p:cNvSpPr/>
          <p:nvPr/>
        </p:nvSpPr>
        <p:spPr>
          <a:xfrm>
            <a:off x="8525658" y="2298017"/>
            <a:ext cx="1147256" cy="497777"/>
          </a:xfrm>
          <a:prstGeom prst="wedgeRoundRectCallout">
            <a:avLst>
              <a:gd name="adj1" fmla="val -66287"/>
              <a:gd name="adj2" fmla="val -11336"/>
              <a:gd name="adj3" fmla="val 16667"/>
            </a:avLst>
          </a:prstGeom>
          <a:solidFill>
            <a:srgbClr val="CBF7A0"/>
          </a:solidFill>
          <a:ln>
            <a:solidFill>
              <a:srgbClr val="00B05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r>
              <a:rPr lang="en-GB" sz="650" b="1" dirty="0">
                <a:solidFill>
                  <a:srgbClr val="0070C0"/>
                </a:solidFill>
              </a:rPr>
              <a:t>TB3: Why do natural hazards affect the landscape &amp; people of Oceania?</a:t>
            </a:r>
          </a:p>
        </p:txBody>
      </p:sp>
      <p:sp>
        <p:nvSpPr>
          <p:cNvPr id="73" name="Speech Bubble: Rectangle with Corners Rounded 70">
            <a:extLst>
              <a:ext uri="{FF2B5EF4-FFF2-40B4-BE49-F238E27FC236}">
                <a16:creationId xmlns:a16="http://schemas.microsoft.com/office/drawing/2014/main" id="{2F663CA0-4B5F-CB41-BFA9-DD29EC30BA8A}"/>
              </a:ext>
            </a:extLst>
          </p:cNvPr>
          <p:cNvSpPr/>
          <p:nvPr/>
        </p:nvSpPr>
        <p:spPr>
          <a:xfrm>
            <a:off x="7499324" y="3797951"/>
            <a:ext cx="1967733" cy="265900"/>
          </a:xfrm>
          <a:prstGeom prst="wedgeRoundRectCallout">
            <a:avLst>
              <a:gd name="adj1" fmla="val -51690"/>
              <a:gd name="adj2" fmla="val -104545"/>
              <a:gd name="adj3" fmla="val 16667"/>
            </a:avLst>
          </a:prstGeom>
          <a:solidFill>
            <a:srgbClr val="CBF7A0"/>
          </a:solidFill>
          <a:ln>
            <a:solidFill>
              <a:srgbClr val="00B05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r>
              <a:rPr lang="en-GB" sz="650" b="1" dirty="0">
                <a:solidFill>
                  <a:srgbClr val="0070C0"/>
                </a:solidFill>
              </a:rPr>
              <a:t>TB4: How do earthquakes impact upon the environment &amp; people?</a:t>
            </a:r>
          </a:p>
        </p:txBody>
      </p:sp>
      <p:sp>
        <p:nvSpPr>
          <p:cNvPr id="74" name="Speech Bubble: Rectangle with Corners Rounded 70">
            <a:extLst>
              <a:ext uri="{FF2B5EF4-FFF2-40B4-BE49-F238E27FC236}">
                <a16:creationId xmlns:a16="http://schemas.microsoft.com/office/drawing/2014/main" id="{FE3FBD89-A06F-564A-A03D-DE60557417E2}"/>
              </a:ext>
            </a:extLst>
          </p:cNvPr>
          <p:cNvSpPr/>
          <p:nvPr/>
        </p:nvSpPr>
        <p:spPr>
          <a:xfrm>
            <a:off x="6465977" y="2604207"/>
            <a:ext cx="886449" cy="497777"/>
          </a:xfrm>
          <a:prstGeom prst="wedgeRoundRectCallout">
            <a:avLst>
              <a:gd name="adj1" fmla="val 12419"/>
              <a:gd name="adj2" fmla="val 100799"/>
              <a:gd name="adj3" fmla="val 16667"/>
            </a:avLst>
          </a:prstGeom>
          <a:solidFill>
            <a:srgbClr val="CBF7A0"/>
          </a:solidFill>
          <a:ln>
            <a:solidFill>
              <a:srgbClr val="FF2F92"/>
            </a:solidFill>
          </a:ln>
        </p:spPr>
        <p:style>
          <a:lnRef idx="2">
            <a:schemeClr val="dk1">
              <a:shade val="50000"/>
            </a:schemeClr>
          </a:lnRef>
          <a:fillRef idx="1">
            <a:schemeClr val="dk1"/>
          </a:fillRef>
          <a:effectRef idx="0">
            <a:schemeClr val="dk1"/>
          </a:effectRef>
          <a:fontRef idx="minor">
            <a:schemeClr val="lt1"/>
          </a:fontRef>
        </p:style>
        <p:txBody>
          <a:bodyPr rtlCol="0" anchor="ctr"/>
          <a:lstStyle/>
          <a:p>
            <a:r>
              <a:rPr lang="en-GB" sz="650" b="1" dirty="0">
                <a:solidFill>
                  <a:srgbClr val="0070C0"/>
                </a:solidFill>
              </a:rPr>
              <a:t>TB4: Assess the extent to which globalisation is a positive process</a:t>
            </a:r>
          </a:p>
        </p:txBody>
      </p:sp>
      <p:pic>
        <p:nvPicPr>
          <p:cNvPr id="75" name="Picture 6">
            <a:extLst>
              <a:ext uri="{FF2B5EF4-FFF2-40B4-BE49-F238E27FC236}">
                <a16:creationId xmlns:a16="http://schemas.microsoft.com/office/drawing/2014/main" id="{C9731E32-3350-7D49-BD24-EEC80304063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34924" y="3251504"/>
            <a:ext cx="492135" cy="492135"/>
          </a:xfrm>
          <a:prstGeom prst="rect">
            <a:avLst/>
          </a:prstGeom>
          <a:noFill/>
          <a:extLst>
            <a:ext uri="{909E8E84-426E-40DD-AFC4-6F175D3DCCD1}">
              <a14:hiddenFill xmlns:a14="http://schemas.microsoft.com/office/drawing/2010/main">
                <a:solidFill>
                  <a:srgbClr val="FFFFFF"/>
                </a:solidFill>
              </a14:hiddenFill>
            </a:ext>
          </a:extLst>
        </p:spPr>
      </p:pic>
      <p:sp>
        <p:nvSpPr>
          <p:cNvPr id="78" name="Speech Bubble: Rectangle with Corners Rounded 45">
            <a:extLst>
              <a:ext uri="{FF2B5EF4-FFF2-40B4-BE49-F238E27FC236}">
                <a16:creationId xmlns:a16="http://schemas.microsoft.com/office/drawing/2014/main" id="{60841AB5-8DAA-A046-B0B7-032A0B398400}"/>
              </a:ext>
            </a:extLst>
          </p:cNvPr>
          <p:cNvSpPr/>
          <p:nvPr/>
        </p:nvSpPr>
        <p:spPr>
          <a:xfrm>
            <a:off x="6320276" y="4061330"/>
            <a:ext cx="1113699" cy="302137"/>
          </a:xfrm>
          <a:prstGeom prst="wedgeRoundRectCallout">
            <a:avLst>
              <a:gd name="adj1" fmla="val -22715"/>
              <a:gd name="adj2" fmla="val -102014"/>
              <a:gd name="adj3" fmla="val 16667"/>
            </a:avLst>
          </a:prstGeom>
          <a:solidFill>
            <a:srgbClr val="CBF7A0"/>
          </a:solidFill>
          <a:ln>
            <a:solidFill>
              <a:srgbClr val="00B05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r>
              <a:rPr lang="en-GB" sz="650" b="1" dirty="0">
                <a:solidFill>
                  <a:srgbClr val="0070C0"/>
                </a:solidFill>
              </a:rPr>
              <a:t>TB4: How can weather be measured?</a:t>
            </a:r>
          </a:p>
        </p:txBody>
      </p:sp>
      <p:sp>
        <p:nvSpPr>
          <p:cNvPr id="79" name="Speech Bubble: Rectangle with Corners Rounded 45">
            <a:extLst>
              <a:ext uri="{FF2B5EF4-FFF2-40B4-BE49-F238E27FC236}">
                <a16:creationId xmlns:a16="http://schemas.microsoft.com/office/drawing/2014/main" id="{3D1C245D-D3D3-904F-BBD3-B7EC01E3C229}"/>
              </a:ext>
            </a:extLst>
          </p:cNvPr>
          <p:cNvSpPr/>
          <p:nvPr/>
        </p:nvSpPr>
        <p:spPr>
          <a:xfrm>
            <a:off x="5502133" y="2461450"/>
            <a:ext cx="884638" cy="709377"/>
          </a:xfrm>
          <a:prstGeom prst="wedgeRoundRectCallout">
            <a:avLst>
              <a:gd name="adj1" fmla="val -19099"/>
              <a:gd name="adj2" fmla="val 74436"/>
              <a:gd name="adj3" fmla="val 16667"/>
            </a:avLst>
          </a:prstGeom>
          <a:solidFill>
            <a:srgbClr val="CBF7A0"/>
          </a:solidFill>
          <a:ln>
            <a:solidFill>
              <a:srgbClr val="FF2F92"/>
            </a:solidFill>
          </a:ln>
        </p:spPr>
        <p:style>
          <a:lnRef idx="2">
            <a:schemeClr val="dk1">
              <a:shade val="50000"/>
            </a:schemeClr>
          </a:lnRef>
          <a:fillRef idx="1">
            <a:schemeClr val="dk1"/>
          </a:fillRef>
          <a:effectRef idx="0">
            <a:schemeClr val="dk1"/>
          </a:effectRef>
          <a:fontRef idx="minor">
            <a:schemeClr val="lt1"/>
          </a:fontRef>
        </p:style>
        <p:txBody>
          <a:bodyPr rtlCol="0" anchor="ctr"/>
          <a:lstStyle/>
          <a:p>
            <a:r>
              <a:rPr lang="en-GB" sz="650" b="1" dirty="0">
                <a:solidFill>
                  <a:srgbClr val="0070C0"/>
                </a:solidFill>
              </a:rPr>
              <a:t>TB4: How do changes in population affect the development of cities?</a:t>
            </a:r>
          </a:p>
        </p:txBody>
      </p:sp>
      <p:sp>
        <p:nvSpPr>
          <p:cNvPr id="68" name="Speech Bubble: Rectangle with Corners Rounded 45">
            <a:extLst>
              <a:ext uri="{FF2B5EF4-FFF2-40B4-BE49-F238E27FC236}">
                <a16:creationId xmlns:a16="http://schemas.microsoft.com/office/drawing/2014/main" id="{32712C14-B9A9-544C-9E6F-9F5550E4915D}"/>
              </a:ext>
            </a:extLst>
          </p:cNvPr>
          <p:cNvSpPr/>
          <p:nvPr/>
        </p:nvSpPr>
        <p:spPr>
          <a:xfrm>
            <a:off x="4365549" y="2426825"/>
            <a:ext cx="898008" cy="725150"/>
          </a:xfrm>
          <a:prstGeom prst="wedgeRoundRectCallout">
            <a:avLst>
              <a:gd name="adj1" fmla="val -28553"/>
              <a:gd name="adj2" fmla="val 68383"/>
              <a:gd name="adj3" fmla="val 16667"/>
            </a:avLst>
          </a:prstGeom>
          <a:solidFill>
            <a:srgbClr val="CBF7A0"/>
          </a:solidFill>
          <a:ln>
            <a:solidFill>
              <a:srgbClr val="00B05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r>
              <a:rPr lang="en-GB" sz="650" b="1" dirty="0">
                <a:solidFill>
                  <a:srgbClr val="0070C0"/>
                </a:solidFill>
              </a:rPr>
              <a:t>TB5: In what ways does climate affect people and vegetation of South America?</a:t>
            </a:r>
          </a:p>
        </p:txBody>
      </p:sp>
      <p:sp>
        <p:nvSpPr>
          <p:cNvPr id="76" name="Speech Bubble: Rectangle with Corners Rounded 45">
            <a:extLst>
              <a:ext uri="{FF2B5EF4-FFF2-40B4-BE49-F238E27FC236}">
                <a16:creationId xmlns:a16="http://schemas.microsoft.com/office/drawing/2014/main" id="{32A0C814-1B90-D046-ABCC-D29A7E24E305}"/>
              </a:ext>
            </a:extLst>
          </p:cNvPr>
          <p:cNvSpPr/>
          <p:nvPr/>
        </p:nvSpPr>
        <p:spPr>
          <a:xfrm>
            <a:off x="2631353" y="2520049"/>
            <a:ext cx="638704" cy="624501"/>
          </a:xfrm>
          <a:prstGeom prst="wedgeRoundRectCallout">
            <a:avLst>
              <a:gd name="adj1" fmla="val 24545"/>
              <a:gd name="adj2" fmla="val 69333"/>
              <a:gd name="adj3" fmla="val 16667"/>
            </a:avLst>
          </a:prstGeom>
          <a:solidFill>
            <a:srgbClr val="CBF7A0"/>
          </a:solidFill>
          <a:ln>
            <a:solidFill>
              <a:srgbClr val="FF2F92"/>
            </a:solidFill>
          </a:ln>
        </p:spPr>
        <p:style>
          <a:lnRef idx="2">
            <a:schemeClr val="dk1">
              <a:shade val="50000"/>
            </a:schemeClr>
          </a:lnRef>
          <a:fillRef idx="1">
            <a:schemeClr val="dk1"/>
          </a:fillRef>
          <a:effectRef idx="0">
            <a:schemeClr val="dk1"/>
          </a:effectRef>
          <a:fontRef idx="minor">
            <a:schemeClr val="lt1"/>
          </a:fontRef>
        </p:style>
        <p:txBody>
          <a:bodyPr rtlCol="0" anchor="ctr"/>
          <a:lstStyle/>
          <a:p>
            <a:r>
              <a:rPr lang="en-GB" sz="650" b="1" dirty="0">
                <a:solidFill>
                  <a:srgbClr val="0070C0"/>
                </a:solidFill>
              </a:rPr>
              <a:t>TB5: To what extent is Curitiba a model city?</a:t>
            </a:r>
          </a:p>
        </p:txBody>
      </p:sp>
      <p:sp>
        <p:nvSpPr>
          <p:cNvPr id="77" name="Speech Bubble: Rectangle with Corners Rounded 45">
            <a:extLst>
              <a:ext uri="{FF2B5EF4-FFF2-40B4-BE49-F238E27FC236}">
                <a16:creationId xmlns:a16="http://schemas.microsoft.com/office/drawing/2014/main" id="{BC385173-C39F-194F-9040-F7ABDA167586}"/>
              </a:ext>
            </a:extLst>
          </p:cNvPr>
          <p:cNvSpPr/>
          <p:nvPr/>
        </p:nvSpPr>
        <p:spPr>
          <a:xfrm>
            <a:off x="3351033" y="2607170"/>
            <a:ext cx="899277" cy="563657"/>
          </a:xfrm>
          <a:prstGeom prst="wedgeRoundRectCallout">
            <a:avLst>
              <a:gd name="adj1" fmla="val -134"/>
              <a:gd name="adj2" fmla="val 84791"/>
              <a:gd name="adj3" fmla="val 16667"/>
            </a:avLst>
          </a:prstGeom>
          <a:solidFill>
            <a:srgbClr val="CBF7A0"/>
          </a:solidFill>
          <a:ln>
            <a:solidFill>
              <a:srgbClr val="00B05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r>
              <a:rPr lang="en-GB" sz="650" b="1" dirty="0">
                <a:solidFill>
                  <a:srgbClr val="0070C0"/>
                </a:solidFill>
              </a:rPr>
              <a:t>TB5: What fluvial processes lead to the formation of a meander?</a:t>
            </a:r>
          </a:p>
        </p:txBody>
      </p:sp>
      <p:sp>
        <p:nvSpPr>
          <p:cNvPr id="81" name="Speech Bubble: Rectangle with Corners Rounded 45">
            <a:extLst>
              <a:ext uri="{FF2B5EF4-FFF2-40B4-BE49-F238E27FC236}">
                <a16:creationId xmlns:a16="http://schemas.microsoft.com/office/drawing/2014/main" id="{8F7EBF3A-4686-0545-8759-336B4C697CB0}"/>
              </a:ext>
            </a:extLst>
          </p:cNvPr>
          <p:cNvSpPr/>
          <p:nvPr/>
        </p:nvSpPr>
        <p:spPr>
          <a:xfrm>
            <a:off x="1750157" y="4946074"/>
            <a:ext cx="516039" cy="1235782"/>
          </a:xfrm>
          <a:prstGeom prst="wedgeRoundRectCallout">
            <a:avLst>
              <a:gd name="adj1" fmla="val 23044"/>
              <a:gd name="adj2" fmla="val -65909"/>
              <a:gd name="adj3" fmla="val 16667"/>
            </a:avLst>
          </a:prstGeom>
          <a:solidFill>
            <a:srgbClr val="CBF7A0"/>
          </a:solidFill>
          <a:ln>
            <a:solidFill>
              <a:srgbClr val="00B05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r>
              <a:rPr lang="en-GB" sz="650" b="1" dirty="0">
                <a:solidFill>
                  <a:srgbClr val="00B050"/>
                </a:solidFill>
              </a:rPr>
              <a:t>TB6: How does the geology of Durham affect the landscape?</a:t>
            </a:r>
          </a:p>
        </p:txBody>
      </p:sp>
      <p:sp>
        <p:nvSpPr>
          <p:cNvPr id="82" name="Speech Bubble: Rectangle with Corners Rounded 45">
            <a:extLst>
              <a:ext uri="{FF2B5EF4-FFF2-40B4-BE49-F238E27FC236}">
                <a16:creationId xmlns:a16="http://schemas.microsoft.com/office/drawing/2014/main" id="{EEFAC52D-E016-DF4E-9991-39D300E9AE72}"/>
              </a:ext>
            </a:extLst>
          </p:cNvPr>
          <p:cNvSpPr/>
          <p:nvPr/>
        </p:nvSpPr>
        <p:spPr>
          <a:xfrm>
            <a:off x="2310537" y="5436050"/>
            <a:ext cx="982274" cy="497777"/>
          </a:xfrm>
          <a:prstGeom prst="wedgeRoundRectCallout">
            <a:avLst>
              <a:gd name="adj1" fmla="val 2049"/>
              <a:gd name="adj2" fmla="val -77697"/>
              <a:gd name="adj3" fmla="val 16667"/>
            </a:avLst>
          </a:prstGeom>
          <a:solidFill>
            <a:srgbClr val="CBF7A0"/>
          </a:solidFill>
          <a:ln>
            <a:solidFill>
              <a:srgbClr val="7030A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r>
              <a:rPr lang="en-GB" sz="650" b="1" dirty="0">
                <a:solidFill>
                  <a:srgbClr val="0070C0"/>
                </a:solidFill>
              </a:rPr>
              <a:t>TB6: How do microclimates vary around the school site?</a:t>
            </a:r>
          </a:p>
        </p:txBody>
      </p:sp>
      <p:sp>
        <p:nvSpPr>
          <p:cNvPr id="83" name="Speech Bubble: Rectangle with Corners Rounded 45">
            <a:extLst>
              <a:ext uri="{FF2B5EF4-FFF2-40B4-BE49-F238E27FC236}">
                <a16:creationId xmlns:a16="http://schemas.microsoft.com/office/drawing/2014/main" id="{209D28E6-C6FF-7F4C-A368-B319DA5F2E93}"/>
              </a:ext>
            </a:extLst>
          </p:cNvPr>
          <p:cNvSpPr/>
          <p:nvPr/>
        </p:nvSpPr>
        <p:spPr>
          <a:xfrm>
            <a:off x="2977746" y="4072369"/>
            <a:ext cx="964528" cy="497777"/>
          </a:xfrm>
          <a:prstGeom prst="wedgeRoundRectCallout">
            <a:avLst>
              <a:gd name="adj1" fmla="val -73443"/>
              <a:gd name="adj2" fmla="val 112273"/>
              <a:gd name="adj3" fmla="val 16667"/>
            </a:avLst>
          </a:prstGeom>
          <a:solidFill>
            <a:srgbClr val="CBF7A0"/>
          </a:solidFill>
          <a:ln>
            <a:solidFill>
              <a:srgbClr val="FF2F92"/>
            </a:solidFill>
          </a:ln>
        </p:spPr>
        <p:style>
          <a:lnRef idx="2">
            <a:schemeClr val="dk1">
              <a:shade val="50000"/>
            </a:schemeClr>
          </a:lnRef>
          <a:fillRef idx="1">
            <a:schemeClr val="dk1"/>
          </a:fillRef>
          <a:effectRef idx="0">
            <a:schemeClr val="dk1"/>
          </a:effectRef>
          <a:fontRef idx="minor">
            <a:schemeClr val="lt1"/>
          </a:fontRef>
        </p:style>
        <p:txBody>
          <a:bodyPr rtlCol="0" anchor="ctr"/>
          <a:lstStyle/>
          <a:p>
            <a:r>
              <a:rPr lang="en-GB" sz="650" b="1" dirty="0">
                <a:solidFill>
                  <a:srgbClr val="0070C0"/>
                </a:solidFill>
              </a:rPr>
              <a:t>TB6: How can map skills help our understanding of tourism in Durham?</a:t>
            </a:r>
          </a:p>
        </p:txBody>
      </p:sp>
      <p:sp>
        <p:nvSpPr>
          <p:cNvPr id="84" name="Speech Bubble: Rectangle with Corners Rounded 45">
            <a:extLst>
              <a:ext uri="{FF2B5EF4-FFF2-40B4-BE49-F238E27FC236}">
                <a16:creationId xmlns:a16="http://schemas.microsoft.com/office/drawing/2014/main" id="{6A418CB7-44E1-C34B-8BC9-5FFBFFDA2BD3}"/>
              </a:ext>
            </a:extLst>
          </p:cNvPr>
          <p:cNvSpPr/>
          <p:nvPr/>
        </p:nvSpPr>
        <p:spPr>
          <a:xfrm>
            <a:off x="2977515" y="6006286"/>
            <a:ext cx="1088428" cy="497777"/>
          </a:xfrm>
          <a:prstGeom prst="wedgeRoundRectCallout">
            <a:avLst>
              <a:gd name="adj1" fmla="val 44"/>
              <a:gd name="adj2" fmla="val -160016"/>
              <a:gd name="adj3" fmla="val 16667"/>
            </a:avLst>
          </a:prstGeom>
          <a:solidFill>
            <a:srgbClr val="CBF7A0"/>
          </a:solidFill>
          <a:ln>
            <a:solidFill>
              <a:srgbClr val="FF2F92"/>
            </a:solidFill>
          </a:ln>
        </p:spPr>
        <p:style>
          <a:lnRef idx="2">
            <a:schemeClr val="dk1">
              <a:shade val="50000"/>
            </a:schemeClr>
          </a:lnRef>
          <a:fillRef idx="1">
            <a:schemeClr val="dk1"/>
          </a:fillRef>
          <a:effectRef idx="0">
            <a:schemeClr val="dk1"/>
          </a:effectRef>
          <a:fontRef idx="minor">
            <a:schemeClr val="lt1"/>
          </a:fontRef>
        </p:style>
        <p:txBody>
          <a:bodyPr rtlCol="0" anchor="ctr"/>
          <a:lstStyle/>
          <a:p>
            <a:r>
              <a:rPr lang="en-GB" sz="650" b="1" dirty="0">
                <a:solidFill>
                  <a:srgbClr val="0070C0"/>
                </a:solidFill>
              </a:rPr>
              <a:t>TB6: How have energy resources in Durham shaped its development?</a:t>
            </a:r>
          </a:p>
        </p:txBody>
      </p:sp>
      <p:sp>
        <p:nvSpPr>
          <p:cNvPr id="87" name="Speech Bubble: Rectangle with Corners Rounded 45">
            <a:extLst>
              <a:ext uri="{FF2B5EF4-FFF2-40B4-BE49-F238E27FC236}">
                <a16:creationId xmlns:a16="http://schemas.microsoft.com/office/drawing/2014/main" id="{FF388DA5-F70C-8A4A-9A3F-704DAC4F60E4}"/>
              </a:ext>
            </a:extLst>
          </p:cNvPr>
          <p:cNvSpPr/>
          <p:nvPr/>
        </p:nvSpPr>
        <p:spPr>
          <a:xfrm>
            <a:off x="4302979" y="6139954"/>
            <a:ext cx="1244396" cy="460040"/>
          </a:xfrm>
          <a:prstGeom prst="wedgeRoundRectCallout">
            <a:avLst>
              <a:gd name="adj1" fmla="val -6179"/>
              <a:gd name="adj2" fmla="val -194919"/>
              <a:gd name="adj3" fmla="val 16667"/>
            </a:avLst>
          </a:prstGeom>
          <a:solidFill>
            <a:srgbClr val="CBF7A0"/>
          </a:solidFill>
          <a:ln>
            <a:solidFill>
              <a:srgbClr val="FF2F92"/>
            </a:solidFill>
          </a:ln>
        </p:spPr>
        <p:style>
          <a:lnRef idx="2">
            <a:schemeClr val="dk1">
              <a:shade val="50000"/>
            </a:schemeClr>
          </a:lnRef>
          <a:fillRef idx="1">
            <a:schemeClr val="dk1"/>
          </a:fillRef>
          <a:effectRef idx="0">
            <a:schemeClr val="dk1"/>
          </a:effectRef>
          <a:fontRef idx="minor">
            <a:schemeClr val="lt1"/>
          </a:fontRef>
        </p:style>
        <p:txBody>
          <a:bodyPr rtlCol="0" anchor="ctr"/>
          <a:lstStyle/>
          <a:p>
            <a:r>
              <a:rPr lang="en-GB" sz="650" b="1" dirty="0">
                <a:solidFill>
                  <a:srgbClr val="0070C0"/>
                </a:solidFill>
              </a:rPr>
              <a:t>TB7: Discuss the geographical similarities and differences between Africa &amp; Asia.</a:t>
            </a:r>
          </a:p>
        </p:txBody>
      </p:sp>
      <p:sp>
        <p:nvSpPr>
          <p:cNvPr id="88" name="Speech Bubble: Rectangle with Corners Rounded 45">
            <a:extLst>
              <a:ext uri="{FF2B5EF4-FFF2-40B4-BE49-F238E27FC236}">
                <a16:creationId xmlns:a16="http://schemas.microsoft.com/office/drawing/2014/main" id="{C16E7723-7C81-B84F-BADE-9549AB185DE8}"/>
              </a:ext>
            </a:extLst>
          </p:cNvPr>
          <p:cNvSpPr/>
          <p:nvPr/>
        </p:nvSpPr>
        <p:spPr>
          <a:xfrm>
            <a:off x="4965902" y="4190769"/>
            <a:ext cx="1113699" cy="497777"/>
          </a:xfrm>
          <a:prstGeom prst="wedgeRoundRectCallout">
            <a:avLst>
              <a:gd name="adj1" fmla="val -21969"/>
              <a:gd name="adj2" fmla="val 157994"/>
              <a:gd name="adj3" fmla="val 16667"/>
            </a:avLst>
          </a:prstGeom>
          <a:solidFill>
            <a:srgbClr val="CBF7A0"/>
          </a:solidFill>
          <a:ln>
            <a:solidFill>
              <a:srgbClr val="FF2F92"/>
            </a:solidFill>
          </a:ln>
        </p:spPr>
        <p:style>
          <a:lnRef idx="2">
            <a:schemeClr val="dk1">
              <a:shade val="50000"/>
            </a:schemeClr>
          </a:lnRef>
          <a:fillRef idx="1">
            <a:schemeClr val="dk1"/>
          </a:fillRef>
          <a:effectRef idx="0">
            <a:schemeClr val="dk1"/>
          </a:effectRef>
          <a:fontRef idx="minor">
            <a:schemeClr val="lt1"/>
          </a:fontRef>
        </p:style>
        <p:txBody>
          <a:bodyPr rtlCol="0" anchor="ctr"/>
          <a:lstStyle/>
          <a:p>
            <a:r>
              <a:rPr lang="en-GB" sz="650" b="1" dirty="0">
                <a:solidFill>
                  <a:srgbClr val="0070C0"/>
                </a:solidFill>
              </a:rPr>
              <a:t>TB7: Why is the Middle East an important world region? </a:t>
            </a:r>
          </a:p>
        </p:txBody>
      </p:sp>
      <p:sp>
        <p:nvSpPr>
          <p:cNvPr id="89" name="Speech Bubble: Rectangle with Corners Rounded 45">
            <a:extLst>
              <a:ext uri="{FF2B5EF4-FFF2-40B4-BE49-F238E27FC236}">
                <a16:creationId xmlns:a16="http://schemas.microsoft.com/office/drawing/2014/main" id="{9E27CA49-D891-934F-9E39-8AD2E08A48EE}"/>
              </a:ext>
            </a:extLst>
          </p:cNvPr>
          <p:cNvSpPr/>
          <p:nvPr/>
        </p:nvSpPr>
        <p:spPr>
          <a:xfrm>
            <a:off x="5747196" y="5839881"/>
            <a:ext cx="829245" cy="543044"/>
          </a:xfrm>
          <a:prstGeom prst="wedgeRoundRectCallout">
            <a:avLst>
              <a:gd name="adj1" fmla="val -31501"/>
              <a:gd name="adj2" fmla="val -124492"/>
              <a:gd name="adj3" fmla="val 16667"/>
            </a:avLst>
          </a:prstGeom>
          <a:solidFill>
            <a:srgbClr val="CBF7A0"/>
          </a:solidFill>
          <a:ln>
            <a:solidFill>
              <a:srgbClr val="00B05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r>
              <a:rPr lang="en-GB" sz="650" b="1" dirty="0">
                <a:solidFill>
                  <a:srgbClr val="0070C0"/>
                </a:solidFill>
              </a:rPr>
              <a:t>TB7: Is the geography of Russia a benefit or a curse?</a:t>
            </a:r>
          </a:p>
        </p:txBody>
      </p:sp>
      <p:pic>
        <p:nvPicPr>
          <p:cNvPr id="90" name="Picture 12">
            <a:extLst>
              <a:ext uri="{FF2B5EF4-FFF2-40B4-BE49-F238E27FC236}">
                <a16:creationId xmlns:a16="http://schemas.microsoft.com/office/drawing/2014/main" id="{156AB496-783C-FF4F-A508-55320945BE5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65426" y="1771865"/>
            <a:ext cx="414933" cy="414933"/>
          </a:xfrm>
          <a:prstGeom prst="rect">
            <a:avLst/>
          </a:prstGeom>
          <a:solidFill>
            <a:srgbClr val="CBF7A0"/>
          </a:solidFill>
          <a:ln>
            <a:solidFill>
              <a:srgbClr val="00B050"/>
            </a:solidFill>
          </a:ln>
        </p:spPr>
      </p:pic>
      <p:pic>
        <p:nvPicPr>
          <p:cNvPr id="91" name="Picture 12">
            <a:extLst>
              <a:ext uri="{FF2B5EF4-FFF2-40B4-BE49-F238E27FC236}">
                <a16:creationId xmlns:a16="http://schemas.microsoft.com/office/drawing/2014/main" id="{4BF06DAF-132C-5543-A941-16029996338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90666" y="1798416"/>
            <a:ext cx="414933" cy="414933"/>
          </a:xfrm>
          <a:prstGeom prst="rect">
            <a:avLst/>
          </a:prstGeom>
          <a:solidFill>
            <a:srgbClr val="CBF7A0"/>
          </a:solidFill>
          <a:ln>
            <a:solidFill>
              <a:srgbClr val="00B050"/>
            </a:solidFill>
          </a:ln>
        </p:spPr>
      </p:pic>
      <p:pic>
        <p:nvPicPr>
          <p:cNvPr id="92" name="Picture 12">
            <a:extLst>
              <a:ext uri="{FF2B5EF4-FFF2-40B4-BE49-F238E27FC236}">
                <a16:creationId xmlns:a16="http://schemas.microsoft.com/office/drawing/2014/main" id="{4DC98A2A-0C25-4A45-B6E6-6F1AC8B78E8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79322" y="3356177"/>
            <a:ext cx="414933" cy="414933"/>
          </a:xfrm>
          <a:prstGeom prst="rect">
            <a:avLst/>
          </a:prstGeom>
          <a:solidFill>
            <a:srgbClr val="CBF7A0"/>
          </a:solidFill>
          <a:ln>
            <a:solidFill>
              <a:srgbClr val="00B050"/>
            </a:solidFill>
          </a:ln>
        </p:spPr>
      </p:pic>
      <p:pic>
        <p:nvPicPr>
          <p:cNvPr id="94" name="Picture 14">
            <a:extLst>
              <a:ext uri="{FF2B5EF4-FFF2-40B4-BE49-F238E27FC236}">
                <a16:creationId xmlns:a16="http://schemas.microsoft.com/office/drawing/2014/main" id="{0F2EADE1-7334-E64C-894A-1325AFDBE38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77515" y="3323897"/>
            <a:ext cx="595802" cy="404697"/>
          </a:xfrm>
          <a:prstGeom prst="rect">
            <a:avLst/>
          </a:prstGeom>
          <a:solidFill>
            <a:srgbClr val="FF8AD8"/>
          </a:solidFill>
          <a:ln>
            <a:solidFill>
              <a:schemeClr val="tx1"/>
            </a:solidFill>
          </a:ln>
        </p:spPr>
      </p:pic>
      <p:pic>
        <p:nvPicPr>
          <p:cNvPr id="41" name="Graphic 40" descr="Battery charging">
            <a:extLst>
              <a:ext uri="{FF2B5EF4-FFF2-40B4-BE49-F238E27FC236}">
                <a16:creationId xmlns:a16="http://schemas.microsoft.com/office/drawing/2014/main" id="{0E81E989-10E4-B145-B00A-AED6A6D4EB09}"/>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4231696" y="1757696"/>
            <a:ext cx="467356" cy="416878"/>
          </a:xfrm>
          <a:prstGeom prst="rect">
            <a:avLst/>
          </a:prstGeom>
        </p:spPr>
      </p:pic>
      <p:pic>
        <p:nvPicPr>
          <p:cNvPr id="95" name="Graphic 94" descr="Battery charging">
            <a:extLst>
              <a:ext uri="{FF2B5EF4-FFF2-40B4-BE49-F238E27FC236}">
                <a16:creationId xmlns:a16="http://schemas.microsoft.com/office/drawing/2014/main" id="{F52ED424-BA4A-4E41-8D22-1A60893DD31F}"/>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3258646" y="5079777"/>
            <a:ext cx="467356" cy="416878"/>
          </a:xfrm>
          <a:prstGeom prst="rect">
            <a:avLst/>
          </a:prstGeom>
        </p:spPr>
      </p:pic>
      <p:pic>
        <p:nvPicPr>
          <p:cNvPr id="50" name="Graphic 49" descr="Clipboard">
            <a:extLst>
              <a:ext uri="{FF2B5EF4-FFF2-40B4-BE49-F238E27FC236}">
                <a16:creationId xmlns:a16="http://schemas.microsoft.com/office/drawing/2014/main" id="{4D794F11-656E-B542-9E02-C26B5813DA41}"/>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2782415" y="4826427"/>
            <a:ext cx="535152" cy="535152"/>
          </a:xfrm>
          <a:prstGeom prst="rect">
            <a:avLst/>
          </a:prstGeom>
        </p:spPr>
      </p:pic>
      <p:pic>
        <p:nvPicPr>
          <p:cNvPr id="96" name="Graphic 95" descr="Battery charging">
            <a:extLst>
              <a:ext uri="{FF2B5EF4-FFF2-40B4-BE49-F238E27FC236}">
                <a16:creationId xmlns:a16="http://schemas.microsoft.com/office/drawing/2014/main" id="{6D84853C-C596-FA49-8500-87B8630FC457}"/>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7315592" y="2001431"/>
            <a:ext cx="467356" cy="416878"/>
          </a:xfrm>
          <a:prstGeom prst="rect">
            <a:avLst/>
          </a:prstGeom>
        </p:spPr>
      </p:pic>
      <p:pic>
        <p:nvPicPr>
          <p:cNvPr id="52" name="Graphic 51" descr="Scales of justice">
            <a:extLst>
              <a:ext uri="{FF2B5EF4-FFF2-40B4-BE49-F238E27FC236}">
                <a16:creationId xmlns:a16="http://schemas.microsoft.com/office/drawing/2014/main" id="{54736A98-083E-A84E-B58D-5A16EDC3BB91}"/>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6991145" y="1566412"/>
            <a:ext cx="513432" cy="513432"/>
          </a:xfrm>
          <a:prstGeom prst="rect">
            <a:avLst/>
          </a:prstGeom>
        </p:spPr>
      </p:pic>
      <p:pic>
        <p:nvPicPr>
          <p:cNvPr id="101" name="Graphic 100" descr="Scales of justice">
            <a:extLst>
              <a:ext uri="{FF2B5EF4-FFF2-40B4-BE49-F238E27FC236}">
                <a16:creationId xmlns:a16="http://schemas.microsoft.com/office/drawing/2014/main" id="{20373687-1C1A-A843-9AA6-3C275485E5AF}"/>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4603138" y="4895707"/>
            <a:ext cx="513432" cy="513432"/>
          </a:xfrm>
          <a:prstGeom prst="rect">
            <a:avLst/>
          </a:prstGeom>
        </p:spPr>
      </p:pic>
      <p:pic>
        <p:nvPicPr>
          <p:cNvPr id="102" name="Graphic 101" descr="Battery charging">
            <a:extLst>
              <a:ext uri="{FF2B5EF4-FFF2-40B4-BE49-F238E27FC236}">
                <a16:creationId xmlns:a16="http://schemas.microsoft.com/office/drawing/2014/main" id="{3E62B640-7388-1F41-9041-97DB2EE5EE0F}"/>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5124279" y="5239566"/>
            <a:ext cx="467356" cy="416878"/>
          </a:xfrm>
          <a:prstGeom prst="rect">
            <a:avLst/>
          </a:prstGeom>
        </p:spPr>
      </p:pic>
      <p:pic>
        <p:nvPicPr>
          <p:cNvPr id="103" name="Picture 12">
            <a:extLst>
              <a:ext uri="{FF2B5EF4-FFF2-40B4-BE49-F238E27FC236}">
                <a16:creationId xmlns:a16="http://schemas.microsoft.com/office/drawing/2014/main" id="{43FEE6F4-9BFA-DD47-8494-54EA7BEEE47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80967" y="4935722"/>
            <a:ext cx="414933" cy="414933"/>
          </a:xfrm>
          <a:prstGeom prst="rect">
            <a:avLst/>
          </a:prstGeom>
          <a:solidFill>
            <a:srgbClr val="CBF7A0"/>
          </a:solidFill>
          <a:ln>
            <a:solidFill>
              <a:srgbClr val="00B050"/>
            </a:solidFill>
          </a:ln>
        </p:spPr>
      </p:pic>
      <p:pic>
        <p:nvPicPr>
          <p:cNvPr id="104" name="Graphic 103" descr="Battery charging">
            <a:extLst>
              <a:ext uri="{FF2B5EF4-FFF2-40B4-BE49-F238E27FC236}">
                <a16:creationId xmlns:a16="http://schemas.microsoft.com/office/drawing/2014/main" id="{59D4B994-4009-AA4C-9700-6F56DEB4AA15}"/>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2362435" y="4780360"/>
            <a:ext cx="467356" cy="416878"/>
          </a:xfrm>
          <a:prstGeom prst="rect">
            <a:avLst/>
          </a:prstGeom>
        </p:spPr>
      </p:pic>
      <p:pic>
        <p:nvPicPr>
          <p:cNvPr id="105" name="Picture 24">
            <a:extLst>
              <a:ext uri="{FF2B5EF4-FFF2-40B4-BE49-F238E27FC236}">
                <a16:creationId xmlns:a16="http://schemas.microsoft.com/office/drawing/2014/main" id="{96D5C072-778B-8E4F-ABA1-8919CF414DA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095512" y="5618130"/>
            <a:ext cx="414934" cy="414934"/>
          </a:xfrm>
          <a:prstGeom prst="rect">
            <a:avLst/>
          </a:prstGeom>
          <a:noFill/>
          <a:extLst>
            <a:ext uri="{909E8E84-426E-40DD-AFC4-6F175D3DCCD1}">
              <a14:hiddenFill xmlns:a14="http://schemas.microsoft.com/office/drawing/2010/main">
                <a:solidFill>
                  <a:srgbClr val="FFFFFF"/>
                </a:solidFill>
              </a14:hiddenFill>
            </a:ext>
          </a:extLst>
        </p:spPr>
      </p:pic>
      <p:pic>
        <p:nvPicPr>
          <p:cNvPr id="58" name="Graphic 57" descr="Antarctica">
            <a:extLst>
              <a:ext uri="{FF2B5EF4-FFF2-40B4-BE49-F238E27FC236}">
                <a16:creationId xmlns:a16="http://schemas.microsoft.com/office/drawing/2014/main" id="{CE3ADC5D-A369-C248-9077-9190C5D360AA}"/>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3285516" y="1775416"/>
            <a:ext cx="388430" cy="388430"/>
          </a:xfrm>
          <a:prstGeom prst="rect">
            <a:avLst/>
          </a:prstGeom>
        </p:spPr>
      </p:pic>
      <p:pic>
        <p:nvPicPr>
          <p:cNvPr id="97" name="Graphic 96" descr="Australia">
            <a:extLst>
              <a:ext uri="{FF2B5EF4-FFF2-40B4-BE49-F238E27FC236}">
                <a16:creationId xmlns:a16="http://schemas.microsoft.com/office/drawing/2014/main" id="{D89778C9-9063-9044-839C-7B98D0A32B47}"/>
              </a:ext>
            </a:extLst>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6114457" y="1784804"/>
            <a:ext cx="476209" cy="476209"/>
          </a:xfrm>
          <a:prstGeom prst="rect">
            <a:avLst/>
          </a:prstGeom>
        </p:spPr>
      </p:pic>
      <p:pic>
        <p:nvPicPr>
          <p:cNvPr id="106" name="Graphic 105" descr="North America">
            <a:extLst>
              <a:ext uri="{FF2B5EF4-FFF2-40B4-BE49-F238E27FC236}">
                <a16:creationId xmlns:a16="http://schemas.microsoft.com/office/drawing/2014/main" id="{413701BC-4C79-3141-BFD1-E27450229CF0}"/>
              </a:ext>
            </a:extLst>
          </p:cNvPr>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7523427" y="2861349"/>
            <a:ext cx="742950" cy="742950"/>
          </a:xfrm>
          <a:prstGeom prst="rect">
            <a:avLst/>
          </a:prstGeom>
        </p:spPr>
      </p:pic>
      <p:pic>
        <p:nvPicPr>
          <p:cNvPr id="108" name="Graphic 107" descr="South America">
            <a:extLst>
              <a:ext uri="{FF2B5EF4-FFF2-40B4-BE49-F238E27FC236}">
                <a16:creationId xmlns:a16="http://schemas.microsoft.com/office/drawing/2014/main" id="{2225803A-3758-9E40-B924-6C4AA9CDBFBB}"/>
              </a:ext>
            </a:extLst>
          </p:cNvPr>
          <p:cNvPicPr>
            <a:picLocks noChangeAspect="1"/>
          </p:cNvPicPr>
          <p:nvPr/>
        </p:nvPicPr>
        <p:blipFill>
          <a:blip r:embed="rId26">
            <a:extLst>
              <a:ext uri="{28A0092B-C50C-407E-A947-70E740481C1C}">
                <a14:useLocalDpi xmlns:a14="http://schemas.microsoft.com/office/drawing/2010/main" val="0"/>
              </a:ext>
              <a:ext uri="{96DAC541-7B7A-43D3-8B79-37D633B846F1}">
                <asvg:svgBlip xmlns:asvg="http://schemas.microsoft.com/office/drawing/2016/SVG/main" r:embed="rId27"/>
              </a:ext>
            </a:extLst>
          </a:blip>
          <a:stretch>
            <a:fillRect/>
          </a:stretch>
        </p:blipFill>
        <p:spPr>
          <a:xfrm>
            <a:off x="4491992" y="3298437"/>
            <a:ext cx="606147" cy="606147"/>
          </a:xfrm>
          <a:prstGeom prst="rect">
            <a:avLst/>
          </a:prstGeom>
        </p:spPr>
      </p:pic>
      <p:graphicFrame>
        <p:nvGraphicFramePr>
          <p:cNvPr id="111" name="Table 110">
            <a:extLst>
              <a:ext uri="{FF2B5EF4-FFF2-40B4-BE49-F238E27FC236}">
                <a16:creationId xmlns:a16="http://schemas.microsoft.com/office/drawing/2014/main" id="{7D264155-87F5-044B-B8A0-BCE8BF23D9F8}"/>
              </a:ext>
            </a:extLst>
          </p:cNvPr>
          <p:cNvGraphicFramePr>
            <a:graphicFrameLocks noGrp="1"/>
          </p:cNvGraphicFramePr>
          <p:nvPr/>
        </p:nvGraphicFramePr>
        <p:xfrm>
          <a:off x="75054" y="2322656"/>
          <a:ext cx="1596172" cy="3818111"/>
        </p:xfrm>
        <a:graphic>
          <a:graphicData uri="http://schemas.openxmlformats.org/drawingml/2006/table">
            <a:tbl>
              <a:tblPr firstRow="1" bandRow="1">
                <a:tableStyleId>{5C22544A-7EE6-4342-B048-85BDC9FD1C3A}</a:tableStyleId>
              </a:tblPr>
              <a:tblGrid>
                <a:gridCol w="1003685">
                  <a:extLst>
                    <a:ext uri="{9D8B030D-6E8A-4147-A177-3AD203B41FA5}">
                      <a16:colId xmlns:a16="http://schemas.microsoft.com/office/drawing/2014/main" val="3372453373"/>
                    </a:ext>
                  </a:extLst>
                </a:gridCol>
                <a:gridCol w="592487">
                  <a:extLst>
                    <a:ext uri="{9D8B030D-6E8A-4147-A177-3AD203B41FA5}">
                      <a16:colId xmlns:a16="http://schemas.microsoft.com/office/drawing/2014/main" val="2316936969"/>
                    </a:ext>
                  </a:extLst>
                </a:gridCol>
              </a:tblGrid>
              <a:tr h="229795">
                <a:tc gridSpan="2">
                  <a:txBody>
                    <a:bodyPr/>
                    <a:lstStyle/>
                    <a:p>
                      <a:pPr algn="ctr"/>
                      <a:r>
                        <a:rPr lang="en-US" sz="800" b="1" u="sng" dirty="0">
                          <a:solidFill>
                            <a:sysClr val="windowText" lastClr="000000"/>
                          </a:solidFill>
                        </a:rPr>
                        <a:t>GCSE Topics</a:t>
                      </a:r>
                    </a:p>
                  </a:txBody>
                  <a:tcPr marL="74295" marR="74295" marT="37148" marB="371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sz="1000" b="1"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13184468"/>
                  </a:ext>
                </a:extLst>
              </a:tr>
              <a:tr h="445770">
                <a:tc>
                  <a:txBody>
                    <a:bodyPr/>
                    <a:lstStyle/>
                    <a:p>
                      <a:r>
                        <a:rPr lang="en-US" sz="800" b="1" dirty="0">
                          <a:solidFill>
                            <a:srgbClr val="00B050"/>
                          </a:solidFill>
                        </a:rPr>
                        <a:t>Changing landscapes </a:t>
                      </a:r>
                    </a:p>
                    <a:p>
                      <a:endParaRPr lang="en-US" sz="800" b="1" dirty="0">
                        <a:solidFill>
                          <a:srgbClr val="00B050"/>
                        </a:solidFill>
                      </a:endParaRPr>
                    </a:p>
                  </a:txBody>
                  <a:tcPr marL="74295" marR="74295" marT="37148" marB="371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800" b="1" dirty="0">
                        <a:solidFill>
                          <a:sysClr val="windowText" lastClr="000000"/>
                        </a:solidFill>
                      </a:endParaRPr>
                    </a:p>
                  </a:txBody>
                  <a:tcPr marL="74295" marR="74295" marT="37148" marB="371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56448994"/>
                  </a:ext>
                </a:extLst>
              </a:tr>
              <a:tr h="467926">
                <a:tc>
                  <a:txBody>
                    <a:bodyPr/>
                    <a:lstStyle/>
                    <a:p>
                      <a:r>
                        <a:rPr lang="en-US" sz="800" b="1" dirty="0">
                          <a:solidFill>
                            <a:srgbClr val="00B050"/>
                          </a:solidFill>
                        </a:rPr>
                        <a:t>Weather hazards &amp; climate change</a:t>
                      </a:r>
                    </a:p>
                  </a:txBody>
                  <a:tcPr marL="74295" marR="74295" marT="37148" marB="371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800" b="1" dirty="0">
                        <a:solidFill>
                          <a:sysClr val="windowText" lastClr="000000"/>
                        </a:solidFill>
                      </a:endParaRPr>
                    </a:p>
                  </a:txBody>
                  <a:tcPr marL="74295" marR="74295" marT="37148" marB="371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31713136"/>
                  </a:ext>
                </a:extLst>
              </a:tr>
              <a:tr h="445770">
                <a:tc>
                  <a:txBody>
                    <a:bodyPr/>
                    <a:lstStyle/>
                    <a:p>
                      <a:r>
                        <a:rPr lang="en-US" sz="800" b="1" dirty="0">
                          <a:solidFill>
                            <a:srgbClr val="00B050"/>
                          </a:solidFill>
                        </a:rPr>
                        <a:t>Ecosystems</a:t>
                      </a:r>
                    </a:p>
                  </a:txBody>
                  <a:tcPr marL="74295" marR="74295" marT="37148" marB="371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800" b="1" dirty="0">
                        <a:solidFill>
                          <a:sysClr val="windowText" lastClr="000000"/>
                        </a:solidFill>
                      </a:endParaRPr>
                    </a:p>
                    <a:p>
                      <a:endParaRPr lang="en-US" sz="800" b="1" dirty="0">
                        <a:solidFill>
                          <a:sysClr val="windowText" lastClr="000000"/>
                        </a:solidFill>
                      </a:endParaRPr>
                    </a:p>
                    <a:p>
                      <a:endParaRPr lang="en-US" sz="800" b="1" dirty="0">
                        <a:solidFill>
                          <a:sysClr val="windowText" lastClr="000000"/>
                        </a:solidFill>
                      </a:endParaRPr>
                    </a:p>
                  </a:txBody>
                  <a:tcPr marL="74295" marR="74295" marT="37148" marB="371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3517817"/>
                  </a:ext>
                </a:extLst>
              </a:tr>
              <a:tr h="445770">
                <a:tc>
                  <a:txBody>
                    <a:bodyPr/>
                    <a:lstStyle/>
                    <a:p>
                      <a:r>
                        <a:rPr lang="en-US" sz="800" b="1" dirty="0">
                          <a:solidFill>
                            <a:srgbClr val="00B050"/>
                          </a:solidFill>
                        </a:rPr>
                        <a:t>Natural hazards</a:t>
                      </a:r>
                    </a:p>
                    <a:p>
                      <a:endParaRPr lang="en-US" sz="800" b="1" dirty="0">
                        <a:solidFill>
                          <a:srgbClr val="00B050"/>
                        </a:solidFill>
                      </a:endParaRPr>
                    </a:p>
                    <a:p>
                      <a:endParaRPr lang="en-US" sz="800" b="1" dirty="0">
                        <a:solidFill>
                          <a:srgbClr val="00B050"/>
                        </a:solidFill>
                      </a:endParaRPr>
                    </a:p>
                  </a:txBody>
                  <a:tcPr marL="74295" marR="74295" marT="37148" marB="371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800" b="1" dirty="0">
                        <a:solidFill>
                          <a:sysClr val="windowText" lastClr="000000"/>
                        </a:solidFill>
                      </a:endParaRPr>
                    </a:p>
                    <a:p>
                      <a:endParaRPr lang="en-US" sz="800" b="1" dirty="0">
                        <a:solidFill>
                          <a:sysClr val="windowText" lastClr="000000"/>
                        </a:solidFill>
                      </a:endParaRPr>
                    </a:p>
                  </a:txBody>
                  <a:tcPr marL="74295" marR="74295" marT="37148" marB="371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69456503"/>
                  </a:ext>
                </a:extLst>
              </a:tr>
              <a:tr h="445770">
                <a:tc>
                  <a:txBody>
                    <a:bodyPr/>
                    <a:lstStyle/>
                    <a:p>
                      <a:r>
                        <a:rPr lang="en-US" sz="800" b="1" dirty="0">
                          <a:solidFill>
                            <a:srgbClr val="FF2F92"/>
                          </a:solidFill>
                        </a:rPr>
                        <a:t>Changing cities</a:t>
                      </a:r>
                    </a:p>
                  </a:txBody>
                  <a:tcPr marL="74295" marR="74295" marT="37148" marB="371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800" b="1" dirty="0">
                        <a:solidFill>
                          <a:sysClr val="windowText" lastClr="000000"/>
                        </a:solidFill>
                      </a:endParaRPr>
                    </a:p>
                    <a:p>
                      <a:endParaRPr lang="en-US" sz="800" b="1" dirty="0">
                        <a:solidFill>
                          <a:sysClr val="windowText" lastClr="000000"/>
                        </a:solidFill>
                      </a:endParaRPr>
                    </a:p>
                    <a:p>
                      <a:endParaRPr lang="en-US" sz="800" b="1" dirty="0">
                        <a:solidFill>
                          <a:sysClr val="windowText" lastClr="000000"/>
                        </a:solidFill>
                      </a:endParaRPr>
                    </a:p>
                  </a:txBody>
                  <a:tcPr marL="74295" marR="74295" marT="37148" marB="371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20917488"/>
                  </a:ext>
                </a:extLst>
              </a:tr>
              <a:tr h="445770">
                <a:tc>
                  <a:txBody>
                    <a:bodyPr/>
                    <a:lstStyle/>
                    <a:p>
                      <a:r>
                        <a:rPr lang="en-US" sz="800" b="1" dirty="0">
                          <a:solidFill>
                            <a:srgbClr val="FF2F92"/>
                          </a:solidFill>
                        </a:rPr>
                        <a:t>Global Development</a:t>
                      </a:r>
                    </a:p>
                  </a:txBody>
                  <a:tcPr marL="74295" marR="74295" marT="37148" marB="371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800" b="1" dirty="0">
                        <a:solidFill>
                          <a:sysClr val="windowText" lastClr="000000"/>
                        </a:solidFill>
                      </a:endParaRPr>
                    </a:p>
                    <a:p>
                      <a:endParaRPr lang="en-US" sz="800" b="1" dirty="0">
                        <a:solidFill>
                          <a:sysClr val="windowText" lastClr="000000"/>
                        </a:solidFill>
                      </a:endParaRPr>
                    </a:p>
                    <a:p>
                      <a:endParaRPr lang="en-US" sz="800" b="1" dirty="0">
                        <a:solidFill>
                          <a:sysClr val="windowText" lastClr="000000"/>
                        </a:solidFill>
                      </a:endParaRPr>
                    </a:p>
                  </a:txBody>
                  <a:tcPr marL="74295" marR="74295" marT="37148" marB="371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06433446"/>
                  </a:ext>
                </a:extLst>
              </a:tr>
              <a:tr h="445770">
                <a:tc>
                  <a:txBody>
                    <a:bodyPr/>
                    <a:lstStyle/>
                    <a:p>
                      <a:r>
                        <a:rPr lang="en-US" sz="800" b="1" dirty="0">
                          <a:solidFill>
                            <a:srgbClr val="FF2F92"/>
                          </a:solidFill>
                        </a:rPr>
                        <a:t>Resource Management</a:t>
                      </a:r>
                    </a:p>
                  </a:txBody>
                  <a:tcPr marL="74295" marR="74295" marT="37148" marB="371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800" b="1" dirty="0">
                        <a:solidFill>
                          <a:sysClr val="windowText" lastClr="000000"/>
                        </a:solidFill>
                      </a:endParaRPr>
                    </a:p>
                    <a:p>
                      <a:endParaRPr lang="en-US" sz="800" b="1" dirty="0">
                        <a:solidFill>
                          <a:sysClr val="windowText" lastClr="000000"/>
                        </a:solidFill>
                      </a:endParaRPr>
                    </a:p>
                    <a:p>
                      <a:endParaRPr lang="en-US" sz="800" b="1" dirty="0">
                        <a:solidFill>
                          <a:sysClr val="windowText" lastClr="000000"/>
                        </a:solidFill>
                      </a:endParaRPr>
                    </a:p>
                  </a:txBody>
                  <a:tcPr marL="74295" marR="74295" marT="37148" marB="371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05369314"/>
                  </a:ext>
                </a:extLst>
              </a:tr>
              <a:tr h="445770">
                <a:tc>
                  <a:txBody>
                    <a:bodyPr/>
                    <a:lstStyle/>
                    <a:p>
                      <a:r>
                        <a:rPr lang="en-US" sz="800" b="1" dirty="0">
                          <a:solidFill>
                            <a:srgbClr val="7030A0"/>
                          </a:solidFill>
                        </a:rPr>
                        <a:t>Fieldwork</a:t>
                      </a:r>
                    </a:p>
                  </a:txBody>
                  <a:tcPr marL="74295" marR="74295" marT="37148" marB="371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800" b="1" dirty="0">
                        <a:solidFill>
                          <a:sysClr val="windowText" lastClr="000000"/>
                        </a:solidFill>
                      </a:endParaRPr>
                    </a:p>
                    <a:p>
                      <a:endParaRPr lang="en-US" sz="800" b="1" dirty="0">
                        <a:solidFill>
                          <a:sysClr val="windowText" lastClr="000000"/>
                        </a:solidFill>
                      </a:endParaRPr>
                    </a:p>
                    <a:p>
                      <a:endParaRPr lang="en-US" sz="800" b="1" dirty="0">
                        <a:solidFill>
                          <a:sysClr val="windowText" lastClr="000000"/>
                        </a:solidFill>
                      </a:endParaRPr>
                    </a:p>
                  </a:txBody>
                  <a:tcPr marL="74295" marR="74295" marT="37148" marB="371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76845421"/>
                  </a:ext>
                </a:extLst>
              </a:tr>
            </a:tbl>
          </a:graphicData>
        </a:graphic>
      </p:graphicFrame>
      <p:pic>
        <p:nvPicPr>
          <p:cNvPr id="117" name="Picture 18">
            <a:extLst>
              <a:ext uri="{FF2B5EF4-FFF2-40B4-BE49-F238E27FC236}">
                <a16:creationId xmlns:a16="http://schemas.microsoft.com/office/drawing/2014/main" id="{4BBDC2B7-AEE7-6543-AFE2-764FB4B9C6F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29263" y="4332597"/>
            <a:ext cx="480290" cy="480290"/>
          </a:xfrm>
          <a:prstGeom prst="rect">
            <a:avLst/>
          </a:prstGeom>
          <a:solidFill>
            <a:srgbClr val="CBF7A0"/>
          </a:solidFill>
          <a:ln>
            <a:solidFill>
              <a:srgbClr val="00B050"/>
            </a:solidFill>
          </a:ln>
        </p:spPr>
      </p:pic>
      <p:pic>
        <p:nvPicPr>
          <p:cNvPr id="118" name="Picture 12">
            <a:extLst>
              <a:ext uri="{FF2B5EF4-FFF2-40B4-BE49-F238E27FC236}">
                <a16:creationId xmlns:a16="http://schemas.microsoft.com/office/drawing/2014/main" id="{FB159B6B-A8AD-874F-8F95-C9595A767F4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84129" y="3476684"/>
            <a:ext cx="587312" cy="414933"/>
          </a:xfrm>
          <a:prstGeom prst="rect">
            <a:avLst/>
          </a:prstGeom>
          <a:solidFill>
            <a:srgbClr val="CBF7A0"/>
          </a:solidFill>
          <a:ln>
            <a:solidFill>
              <a:schemeClr val="tx1"/>
            </a:solidFill>
          </a:ln>
        </p:spPr>
      </p:pic>
      <p:pic>
        <p:nvPicPr>
          <p:cNvPr id="119" name="Picture 6">
            <a:extLst>
              <a:ext uri="{FF2B5EF4-FFF2-40B4-BE49-F238E27FC236}">
                <a16:creationId xmlns:a16="http://schemas.microsoft.com/office/drawing/2014/main" id="{057532F3-9C15-B745-B3BF-D6D4D8965E1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4932" y="3931461"/>
            <a:ext cx="492135" cy="426945"/>
          </a:xfrm>
          <a:prstGeom prst="rect">
            <a:avLst/>
          </a:prstGeom>
          <a:noFill/>
          <a:extLst>
            <a:ext uri="{909E8E84-426E-40DD-AFC4-6F175D3DCCD1}">
              <a14:hiddenFill xmlns:a14="http://schemas.microsoft.com/office/drawing/2010/main">
                <a:solidFill>
                  <a:srgbClr val="FFFFFF"/>
                </a:solidFill>
              </a14:hiddenFill>
            </a:ext>
          </a:extLst>
        </p:spPr>
      </p:pic>
      <p:pic>
        <p:nvPicPr>
          <p:cNvPr id="120" name="Picture 10" descr="Image result for climate change icon">
            <a:extLst>
              <a:ext uri="{FF2B5EF4-FFF2-40B4-BE49-F238E27FC236}">
                <a16:creationId xmlns:a16="http://schemas.microsoft.com/office/drawing/2014/main" id="{FB11085D-5930-0C46-A91E-5EA43C65B819}"/>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37944" t="38329" r="35991" b="35186"/>
          <a:stretch/>
        </p:blipFill>
        <p:spPr bwMode="auto">
          <a:xfrm>
            <a:off x="5979724" y="3318910"/>
            <a:ext cx="595802" cy="569067"/>
          </a:xfrm>
          <a:prstGeom prst="rect">
            <a:avLst/>
          </a:prstGeom>
          <a:solidFill>
            <a:srgbClr val="CBF7A0"/>
          </a:solidFill>
          <a:ln>
            <a:solidFill>
              <a:srgbClr val="00B050"/>
            </a:solidFill>
          </a:ln>
        </p:spPr>
      </p:pic>
      <p:pic>
        <p:nvPicPr>
          <p:cNvPr id="121" name="Picture 10" descr="Image result for climate change icon">
            <a:extLst>
              <a:ext uri="{FF2B5EF4-FFF2-40B4-BE49-F238E27FC236}">
                <a16:creationId xmlns:a16="http://schemas.microsoft.com/office/drawing/2014/main" id="{AC5EE43F-DD2B-6A4F-89B7-66F3D1648992}"/>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37944" t="38329" r="35991" b="35186"/>
          <a:stretch/>
        </p:blipFill>
        <p:spPr bwMode="auto">
          <a:xfrm>
            <a:off x="1083097" y="2994355"/>
            <a:ext cx="589548" cy="467279"/>
          </a:xfrm>
          <a:prstGeom prst="rect">
            <a:avLst/>
          </a:prstGeom>
          <a:solidFill>
            <a:srgbClr val="CBF7A0"/>
          </a:solidFill>
          <a:ln>
            <a:solidFill>
              <a:schemeClr val="tx1"/>
            </a:solidFill>
          </a:ln>
        </p:spPr>
      </p:pic>
      <p:pic>
        <p:nvPicPr>
          <p:cNvPr id="122" name="Picture 18">
            <a:extLst>
              <a:ext uri="{FF2B5EF4-FFF2-40B4-BE49-F238E27FC236}">
                <a16:creationId xmlns:a16="http://schemas.microsoft.com/office/drawing/2014/main" id="{D20CF94D-9508-9E43-879C-3F3886F8590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84129" y="2554439"/>
            <a:ext cx="589548" cy="439917"/>
          </a:xfrm>
          <a:prstGeom prst="rect">
            <a:avLst/>
          </a:prstGeom>
          <a:solidFill>
            <a:srgbClr val="CBF7A0"/>
          </a:solidFill>
          <a:ln>
            <a:solidFill>
              <a:schemeClr val="tx1"/>
            </a:solidFill>
          </a:ln>
        </p:spPr>
      </p:pic>
      <p:pic>
        <p:nvPicPr>
          <p:cNvPr id="123" name="Picture 14">
            <a:extLst>
              <a:ext uri="{FF2B5EF4-FFF2-40B4-BE49-F238E27FC236}">
                <a16:creationId xmlns:a16="http://schemas.microsoft.com/office/drawing/2014/main" id="{AEA236B1-760D-A642-803B-A4D2FC1DE2A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74705" y="4368503"/>
            <a:ext cx="589548" cy="414933"/>
          </a:xfrm>
          <a:prstGeom prst="rect">
            <a:avLst/>
          </a:prstGeom>
          <a:solidFill>
            <a:srgbClr val="FF8AD8"/>
          </a:solidFill>
          <a:ln>
            <a:solidFill>
              <a:schemeClr val="tx1"/>
            </a:solidFill>
          </a:ln>
        </p:spPr>
      </p:pic>
      <p:pic>
        <p:nvPicPr>
          <p:cNvPr id="124" name="Graphic 123" descr="Battery charging">
            <a:extLst>
              <a:ext uri="{FF2B5EF4-FFF2-40B4-BE49-F238E27FC236}">
                <a16:creationId xmlns:a16="http://schemas.microsoft.com/office/drawing/2014/main" id="{6370C28D-A53F-2D4D-874E-83E01763C097}"/>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144107" y="5278481"/>
            <a:ext cx="467356" cy="416878"/>
          </a:xfrm>
          <a:prstGeom prst="rect">
            <a:avLst/>
          </a:prstGeom>
        </p:spPr>
      </p:pic>
      <p:pic>
        <p:nvPicPr>
          <p:cNvPr id="125" name="Graphic 124" descr="Clipboard">
            <a:extLst>
              <a:ext uri="{FF2B5EF4-FFF2-40B4-BE49-F238E27FC236}">
                <a16:creationId xmlns:a16="http://schemas.microsoft.com/office/drawing/2014/main" id="{B45E1760-A710-EB42-A14B-305C0A030076}"/>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1111505" y="5653703"/>
            <a:ext cx="535152" cy="535152"/>
          </a:xfrm>
          <a:prstGeom prst="rect">
            <a:avLst/>
          </a:prstGeom>
        </p:spPr>
      </p:pic>
      <p:pic>
        <p:nvPicPr>
          <p:cNvPr id="126" name="Graphic 125" descr="Scales of justice">
            <a:extLst>
              <a:ext uri="{FF2B5EF4-FFF2-40B4-BE49-F238E27FC236}">
                <a16:creationId xmlns:a16="http://schemas.microsoft.com/office/drawing/2014/main" id="{C418E49F-FC0E-664E-9312-2695F2C4A58E}"/>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1124679" y="4759168"/>
            <a:ext cx="513432" cy="513432"/>
          </a:xfrm>
          <a:prstGeom prst="rect">
            <a:avLst/>
          </a:prstGeom>
        </p:spPr>
      </p:pic>
      <p:pic>
        <p:nvPicPr>
          <p:cNvPr id="127" name="Graphic 126" descr="Scales of justice">
            <a:extLst>
              <a:ext uri="{FF2B5EF4-FFF2-40B4-BE49-F238E27FC236}">
                <a16:creationId xmlns:a16="http://schemas.microsoft.com/office/drawing/2014/main" id="{3857197C-29D3-E04F-91A4-AF3A5F94A5D9}"/>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2367861" y="1712577"/>
            <a:ext cx="513432" cy="513432"/>
          </a:xfrm>
          <a:prstGeom prst="rect">
            <a:avLst/>
          </a:prstGeom>
        </p:spPr>
      </p:pic>
      <p:pic>
        <p:nvPicPr>
          <p:cNvPr id="128" name="Graphic 127" descr="Scales of justice">
            <a:extLst>
              <a:ext uri="{FF2B5EF4-FFF2-40B4-BE49-F238E27FC236}">
                <a16:creationId xmlns:a16="http://schemas.microsoft.com/office/drawing/2014/main" id="{E717541A-549A-8241-B7D1-33E77ADA5ED5}"/>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6595258" y="3311409"/>
            <a:ext cx="513432" cy="513432"/>
          </a:xfrm>
          <a:prstGeom prst="rect">
            <a:avLst/>
          </a:prstGeom>
        </p:spPr>
      </p:pic>
      <p:pic>
        <p:nvPicPr>
          <p:cNvPr id="129" name="Picture 14">
            <a:extLst>
              <a:ext uri="{FF2B5EF4-FFF2-40B4-BE49-F238E27FC236}">
                <a16:creationId xmlns:a16="http://schemas.microsoft.com/office/drawing/2014/main" id="{63231317-2B63-EC4D-B475-16F4BFEDC32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13803" y="3384924"/>
            <a:ext cx="595802" cy="439917"/>
          </a:xfrm>
          <a:prstGeom prst="rect">
            <a:avLst/>
          </a:prstGeom>
          <a:solidFill>
            <a:srgbClr val="FF8AD8"/>
          </a:solidFill>
          <a:ln>
            <a:solidFill>
              <a:schemeClr val="tx1"/>
            </a:solidFill>
          </a:ln>
        </p:spPr>
      </p:pic>
      <p:sp>
        <p:nvSpPr>
          <p:cNvPr id="2" name="TextBox 1">
            <a:extLst>
              <a:ext uri="{FF2B5EF4-FFF2-40B4-BE49-F238E27FC236}">
                <a16:creationId xmlns:a16="http://schemas.microsoft.com/office/drawing/2014/main" id="{C7041C1F-C0FE-4F71-B385-E01C5136D8A5}"/>
              </a:ext>
            </a:extLst>
          </p:cNvPr>
          <p:cNvSpPr txBox="1"/>
          <p:nvPr/>
        </p:nvSpPr>
        <p:spPr>
          <a:xfrm>
            <a:off x="0" y="222959"/>
            <a:ext cx="9899901" cy="600164"/>
          </a:xfrm>
          <a:prstGeom prst="rect">
            <a:avLst/>
          </a:prstGeom>
          <a:noFill/>
        </p:spPr>
        <p:txBody>
          <a:bodyPr wrap="square" rtlCol="0">
            <a:spAutoFit/>
          </a:bodyPr>
          <a:lstStyle/>
          <a:p>
            <a:r>
              <a:rPr lang="en-GB" sz="1100" dirty="0">
                <a:latin typeface="Century Gothic" panose="020B0502020202020204" pitchFamily="34" charset="0"/>
              </a:rPr>
              <a:t>The KS3 Geography Curriculum develops a secure foundation of the key geographical topics studied at GCSE. The interwoven nature of the curriculum means that students revisit topics of study throughout KS3 and this enables them to consolidate and develop their knowledge of a more complex aspects of the topic as they progress through KS3.   </a:t>
            </a:r>
          </a:p>
        </p:txBody>
      </p:sp>
      <p:pic>
        <p:nvPicPr>
          <p:cNvPr id="3" name="Picture 2">
            <a:extLst>
              <a:ext uri="{FF2B5EF4-FFF2-40B4-BE49-F238E27FC236}">
                <a16:creationId xmlns:a16="http://schemas.microsoft.com/office/drawing/2014/main" id="{B8888F9E-1D25-4D94-AF34-152CB22FAB47}"/>
              </a:ext>
            </a:extLst>
          </p:cNvPr>
          <p:cNvPicPr>
            <a:picLocks noChangeAspect="1"/>
          </p:cNvPicPr>
          <p:nvPr/>
        </p:nvPicPr>
        <p:blipFill>
          <a:blip r:embed="rId28"/>
          <a:stretch>
            <a:fillRect/>
          </a:stretch>
        </p:blipFill>
        <p:spPr>
          <a:xfrm>
            <a:off x="6221826" y="4847323"/>
            <a:ext cx="737680" cy="743776"/>
          </a:xfrm>
          <a:prstGeom prst="rect">
            <a:avLst/>
          </a:prstGeom>
        </p:spPr>
      </p:pic>
      <p:sp>
        <p:nvSpPr>
          <p:cNvPr id="85" name="Speech Bubble: Rectangle with Corners Rounded 45">
            <a:extLst>
              <a:ext uri="{FF2B5EF4-FFF2-40B4-BE49-F238E27FC236}">
                <a16:creationId xmlns:a16="http://schemas.microsoft.com/office/drawing/2014/main" id="{7DA6CC19-6520-4AE4-8E68-664FA3481342}"/>
              </a:ext>
            </a:extLst>
          </p:cNvPr>
          <p:cNvSpPr/>
          <p:nvPr/>
        </p:nvSpPr>
        <p:spPr>
          <a:xfrm>
            <a:off x="6965762" y="5969219"/>
            <a:ext cx="829245" cy="543044"/>
          </a:xfrm>
          <a:prstGeom prst="wedgeRoundRectCallout">
            <a:avLst>
              <a:gd name="adj1" fmla="val -12280"/>
              <a:gd name="adj2" fmla="val -115223"/>
              <a:gd name="adj3" fmla="val 16667"/>
            </a:avLst>
          </a:prstGeom>
          <a:solidFill>
            <a:srgbClr val="CBF7A0"/>
          </a:solidFill>
          <a:ln>
            <a:solidFill>
              <a:srgbClr val="00B05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r>
              <a:rPr lang="en-GB" sz="650" b="1" dirty="0">
                <a:solidFill>
                  <a:srgbClr val="0070C0"/>
                </a:solidFill>
              </a:rPr>
              <a:t>TB8:Climate change</a:t>
            </a:r>
          </a:p>
        </p:txBody>
      </p:sp>
      <p:pic>
        <p:nvPicPr>
          <p:cNvPr id="4" name="Picture 3">
            <a:extLst>
              <a:ext uri="{FF2B5EF4-FFF2-40B4-BE49-F238E27FC236}">
                <a16:creationId xmlns:a16="http://schemas.microsoft.com/office/drawing/2014/main" id="{0E8744D3-E3C6-47B0-8274-A074F723ECE0}"/>
              </a:ext>
            </a:extLst>
          </p:cNvPr>
          <p:cNvPicPr>
            <a:picLocks noChangeAspect="1"/>
          </p:cNvPicPr>
          <p:nvPr/>
        </p:nvPicPr>
        <p:blipFill>
          <a:blip r:embed="rId29"/>
          <a:stretch>
            <a:fillRect/>
          </a:stretch>
        </p:blipFill>
        <p:spPr>
          <a:xfrm>
            <a:off x="7022251" y="4958858"/>
            <a:ext cx="559251" cy="596486"/>
          </a:xfrm>
          <a:prstGeom prst="rect">
            <a:avLst/>
          </a:prstGeom>
        </p:spPr>
      </p:pic>
      <p:sp>
        <p:nvSpPr>
          <p:cNvPr id="86" name="Speech Bubble: Rectangle with Corners Rounded 45">
            <a:extLst>
              <a:ext uri="{FF2B5EF4-FFF2-40B4-BE49-F238E27FC236}">
                <a16:creationId xmlns:a16="http://schemas.microsoft.com/office/drawing/2014/main" id="{A360C297-C362-440B-82E2-891BEF72414F}"/>
              </a:ext>
            </a:extLst>
          </p:cNvPr>
          <p:cNvSpPr/>
          <p:nvPr/>
        </p:nvSpPr>
        <p:spPr>
          <a:xfrm>
            <a:off x="7017295" y="4499305"/>
            <a:ext cx="829245" cy="387451"/>
          </a:xfrm>
          <a:prstGeom prst="wedgeRoundRectCallout">
            <a:avLst>
              <a:gd name="adj1" fmla="val 59547"/>
              <a:gd name="adj2" fmla="val 73244"/>
              <a:gd name="adj3" fmla="val 16667"/>
            </a:avLst>
          </a:prstGeom>
          <a:solidFill>
            <a:srgbClr val="CBF7A0"/>
          </a:solidFill>
          <a:ln>
            <a:solidFill>
              <a:srgbClr val="00B05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r>
              <a:rPr lang="en-GB" sz="650" b="1" dirty="0">
                <a:solidFill>
                  <a:srgbClr val="0070C0"/>
                </a:solidFill>
              </a:rPr>
              <a:t>TB8: Glaciation</a:t>
            </a:r>
          </a:p>
        </p:txBody>
      </p:sp>
      <p:pic>
        <p:nvPicPr>
          <p:cNvPr id="93" name="Picture 18">
            <a:extLst>
              <a:ext uri="{FF2B5EF4-FFF2-40B4-BE49-F238E27FC236}">
                <a16:creationId xmlns:a16="http://schemas.microsoft.com/office/drawing/2014/main" id="{98E0CAF8-4836-4094-B114-1D466292FF3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782948" y="5075054"/>
            <a:ext cx="480290" cy="480290"/>
          </a:xfrm>
          <a:prstGeom prst="rect">
            <a:avLst/>
          </a:prstGeom>
          <a:solidFill>
            <a:srgbClr val="CBF7A0"/>
          </a:solidFill>
          <a:ln>
            <a:solidFill>
              <a:srgbClr val="00B050"/>
            </a:solidFill>
          </a:ln>
        </p:spPr>
      </p:pic>
      <p:pic>
        <p:nvPicPr>
          <p:cNvPr id="98" name="Graphic 97" descr="Scales of justice">
            <a:extLst>
              <a:ext uri="{FF2B5EF4-FFF2-40B4-BE49-F238E27FC236}">
                <a16:creationId xmlns:a16="http://schemas.microsoft.com/office/drawing/2014/main" id="{DC5F570D-97E0-4A00-AA44-24F37FCF5801}"/>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8346459" y="4860299"/>
            <a:ext cx="513432" cy="513432"/>
          </a:xfrm>
          <a:prstGeom prst="rect">
            <a:avLst/>
          </a:prstGeom>
        </p:spPr>
      </p:pic>
      <p:sp>
        <p:nvSpPr>
          <p:cNvPr id="99" name="Speech Bubble: Rectangle with Corners Rounded 98">
            <a:extLst>
              <a:ext uri="{FF2B5EF4-FFF2-40B4-BE49-F238E27FC236}">
                <a16:creationId xmlns:a16="http://schemas.microsoft.com/office/drawing/2014/main" id="{92B6A10E-377A-44C9-B777-C6ED112257E6}"/>
              </a:ext>
            </a:extLst>
          </p:cNvPr>
          <p:cNvSpPr/>
          <p:nvPr/>
        </p:nvSpPr>
        <p:spPr>
          <a:xfrm>
            <a:off x="8525658" y="4301094"/>
            <a:ext cx="716448" cy="387451"/>
          </a:xfrm>
          <a:prstGeom prst="wedgeRoundRectCallout">
            <a:avLst>
              <a:gd name="adj1" fmla="val -30194"/>
              <a:gd name="adj2" fmla="val 96171"/>
              <a:gd name="adj3" fmla="val 16667"/>
            </a:avLst>
          </a:prstGeom>
          <a:solidFill>
            <a:srgbClr val="CBF7A0"/>
          </a:solidFill>
          <a:ln>
            <a:solidFill>
              <a:srgbClr val="FF2F92"/>
            </a:solidFill>
          </a:ln>
        </p:spPr>
        <p:style>
          <a:lnRef idx="2">
            <a:schemeClr val="dk1">
              <a:shade val="50000"/>
            </a:schemeClr>
          </a:lnRef>
          <a:fillRef idx="1">
            <a:schemeClr val="dk1"/>
          </a:fillRef>
          <a:effectRef idx="0">
            <a:schemeClr val="dk1"/>
          </a:effectRef>
          <a:fontRef idx="minor">
            <a:schemeClr val="lt1"/>
          </a:fontRef>
        </p:style>
        <p:txBody>
          <a:bodyPr rtlCol="0" anchor="ctr"/>
          <a:lstStyle/>
          <a:p>
            <a:r>
              <a:rPr lang="en-GB" sz="650" b="1" dirty="0">
                <a:solidFill>
                  <a:srgbClr val="0070C0"/>
                </a:solidFill>
              </a:rPr>
              <a:t>TB8: UK Inequalities</a:t>
            </a:r>
          </a:p>
        </p:txBody>
      </p:sp>
    </p:spTree>
    <p:extLst>
      <p:ext uri="{BB962C8B-B14F-4D97-AF65-F5344CB8AC3E}">
        <p14:creationId xmlns:p14="http://schemas.microsoft.com/office/powerpoint/2010/main" val="25808746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Hexagon 15">
            <a:extLst>
              <a:ext uri="{FF2B5EF4-FFF2-40B4-BE49-F238E27FC236}">
                <a16:creationId xmlns:a16="http://schemas.microsoft.com/office/drawing/2014/main" id="{A5041EF7-3F7F-8746-9A69-CBE2C2B1436B}"/>
              </a:ext>
            </a:extLst>
          </p:cNvPr>
          <p:cNvSpPr/>
          <p:nvPr/>
        </p:nvSpPr>
        <p:spPr>
          <a:xfrm>
            <a:off x="151104" y="1272147"/>
            <a:ext cx="3314175" cy="5420552"/>
          </a:xfrm>
          <a:custGeom>
            <a:avLst/>
            <a:gdLst>
              <a:gd name="connsiteX0" fmla="*/ 0 w 3314175"/>
              <a:gd name="connsiteY0" fmla="*/ 2710276 h 5420552"/>
              <a:gd name="connsiteX1" fmla="*/ 154441 w 3314175"/>
              <a:gd name="connsiteY1" fmla="*/ 1 h 5420552"/>
              <a:gd name="connsiteX2" fmla="*/ 3159734 w 3314175"/>
              <a:gd name="connsiteY2" fmla="*/ 1 h 5420552"/>
              <a:gd name="connsiteX3" fmla="*/ 3314175 w 3314175"/>
              <a:gd name="connsiteY3" fmla="*/ 2710276 h 5420552"/>
              <a:gd name="connsiteX4" fmla="*/ 3159734 w 3314175"/>
              <a:gd name="connsiteY4" fmla="*/ 5420551 h 5420552"/>
              <a:gd name="connsiteX5" fmla="*/ 154441 w 3314175"/>
              <a:gd name="connsiteY5" fmla="*/ 5420551 h 5420552"/>
              <a:gd name="connsiteX6" fmla="*/ 0 w 3314175"/>
              <a:gd name="connsiteY6" fmla="*/ 2710276 h 5420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14175" h="5420552" fill="none" extrusionOk="0">
                <a:moveTo>
                  <a:pt x="0" y="2710276"/>
                </a:moveTo>
                <a:cubicBezTo>
                  <a:pt x="78143" y="2186733"/>
                  <a:pt x="20598" y="864310"/>
                  <a:pt x="154441" y="1"/>
                </a:cubicBezTo>
                <a:cubicBezTo>
                  <a:pt x="1524335" y="-38580"/>
                  <a:pt x="1908941" y="63342"/>
                  <a:pt x="3159734" y="1"/>
                </a:cubicBezTo>
                <a:cubicBezTo>
                  <a:pt x="3345049" y="401081"/>
                  <a:pt x="3345598" y="1993299"/>
                  <a:pt x="3314175" y="2710276"/>
                </a:cubicBezTo>
                <a:cubicBezTo>
                  <a:pt x="3127503" y="3684341"/>
                  <a:pt x="3157060" y="4701562"/>
                  <a:pt x="3159734" y="5420551"/>
                </a:cubicBezTo>
                <a:cubicBezTo>
                  <a:pt x="2198846" y="5501533"/>
                  <a:pt x="1298703" y="5492806"/>
                  <a:pt x="154441" y="5420551"/>
                </a:cubicBezTo>
                <a:cubicBezTo>
                  <a:pt x="283391" y="5039160"/>
                  <a:pt x="-63887" y="3098660"/>
                  <a:pt x="0" y="2710276"/>
                </a:cubicBezTo>
                <a:close/>
              </a:path>
              <a:path w="3314175" h="5420552" stroke="0" extrusionOk="0">
                <a:moveTo>
                  <a:pt x="0" y="2710276"/>
                </a:moveTo>
                <a:cubicBezTo>
                  <a:pt x="184563" y="1556857"/>
                  <a:pt x="249966" y="362823"/>
                  <a:pt x="154441" y="1"/>
                </a:cubicBezTo>
                <a:cubicBezTo>
                  <a:pt x="1030310" y="132883"/>
                  <a:pt x="2481982" y="-84950"/>
                  <a:pt x="3159734" y="1"/>
                </a:cubicBezTo>
                <a:cubicBezTo>
                  <a:pt x="3325075" y="535649"/>
                  <a:pt x="3110266" y="1894985"/>
                  <a:pt x="3314175" y="2710276"/>
                </a:cubicBezTo>
                <a:cubicBezTo>
                  <a:pt x="3309597" y="3145456"/>
                  <a:pt x="3384813" y="4150853"/>
                  <a:pt x="3159734" y="5420551"/>
                </a:cubicBezTo>
                <a:cubicBezTo>
                  <a:pt x="2110724" y="5470084"/>
                  <a:pt x="1450522" y="5435360"/>
                  <a:pt x="154441" y="5420551"/>
                </a:cubicBezTo>
                <a:cubicBezTo>
                  <a:pt x="50646" y="5139524"/>
                  <a:pt x="121591" y="3566567"/>
                  <a:pt x="0" y="2710276"/>
                </a:cubicBezTo>
                <a:close/>
              </a:path>
            </a:pathLst>
          </a:custGeom>
          <a:solidFill>
            <a:srgbClr val="CBF7A0"/>
          </a:solidFill>
          <a:ln w="9525">
            <a:solidFill>
              <a:schemeClr val="tx1"/>
            </a:solidFill>
            <a:extLst>
              <a:ext uri="{C807C97D-BFC1-408E-A445-0C87EB9F89A2}">
                <ask:lineSketchStyleProps xmlns:ask="http://schemas.microsoft.com/office/drawing/2018/sketchyshapes" sd="1219033472">
                  <a:prstGeom prst="hexagon">
                    <a:avLst>
                      <a:gd name="adj" fmla="val 4660"/>
                      <a:gd name="vf" fmla="val 11547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endParaRPr lang="en-US" sz="1600" dirty="0"/>
          </a:p>
        </p:txBody>
      </p:sp>
      <p:sp>
        <p:nvSpPr>
          <p:cNvPr id="22" name="Oval 21">
            <a:extLst>
              <a:ext uri="{FF2B5EF4-FFF2-40B4-BE49-F238E27FC236}">
                <a16:creationId xmlns:a16="http://schemas.microsoft.com/office/drawing/2014/main" id="{A180C454-6FCA-A646-9511-CBD102085E82}"/>
              </a:ext>
            </a:extLst>
          </p:cNvPr>
          <p:cNvSpPr/>
          <p:nvPr/>
        </p:nvSpPr>
        <p:spPr>
          <a:xfrm>
            <a:off x="1802187" y="1272147"/>
            <a:ext cx="1498655" cy="1424529"/>
          </a:xfrm>
          <a:custGeom>
            <a:avLst/>
            <a:gdLst>
              <a:gd name="connsiteX0" fmla="*/ 0 w 1498655"/>
              <a:gd name="connsiteY0" fmla="*/ 712265 h 1424529"/>
              <a:gd name="connsiteX1" fmla="*/ 749328 w 1498655"/>
              <a:gd name="connsiteY1" fmla="*/ 0 h 1424529"/>
              <a:gd name="connsiteX2" fmla="*/ 1498656 w 1498655"/>
              <a:gd name="connsiteY2" fmla="*/ 712265 h 1424529"/>
              <a:gd name="connsiteX3" fmla="*/ 749328 w 1498655"/>
              <a:gd name="connsiteY3" fmla="*/ 1424530 h 1424529"/>
              <a:gd name="connsiteX4" fmla="*/ 0 w 1498655"/>
              <a:gd name="connsiteY4" fmla="*/ 712265 h 14245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8655" h="1424529" fill="none" extrusionOk="0">
                <a:moveTo>
                  <a:pt x="0" y="712265"/>
                </a:moveTo>
                <a:cubicBezTo>
                  <a:pt x="92442" y="329858"/>
                  <a:pt x="364279" y="-59255"/>
                  <a:pt x="749328" y="0"/>
                </a:cubicBezTo>
                <a:cubicBezTo>
                  <a:pt x="1138252" y="-3816"/>
                  <a:pt x="1442841" y="371441"/>
                  <a:pt x="1498656" y="712265"/>
                </a:cubicBezTo>
                <a:cubicBezTo>
                  <a:pt x="1488818" y="1011818"/>
                  <a:pt x="1115344" y="1490994"/>
                  <a:pt x="749328" y="1424530"/>
                </a:cubicBezTo>
                <a:cubicBezTo>
                  <a:pt x="403979" y="1462875"/>
                  <a:pt x="58553" y="1119716"/>
                  <a:pt x="0" y="712265"/>
                </a:cubicBezTo>
                <a:close/>
              </a:path>
              <a:path w="1498655" h="1424529" stroke="0" extrusionOk="0">
                <a:moveTo>
                  <a:pt x="0" y="712265"/>
                </a:moveTo>
                <a:cubicBezTo>
                  <a:pt x="-25898" y="302918"/>
                  <a:pt x="274633" y="22839"/>
                  <a:pt x="749328" y="0"/>
                </a:cubicBezTo>
                <a:cubicBezTo>
                  <a:pt x="1234095" y="14931"/>
                  <a:pt x="1442496" y="320678"/>
                  <a:pt x="1498656" y="712265"/>
                </a:cubicBezTo>
                <a:cubicBezTo>
                  <a:pt x="1458092" y="1145251"/>
                  <a:pt x="1160296" y="1440417"/>
                  <a:pt x="749328" y="1424530"/>
                </a:cubicBezTo>
                <a:cubicBezTo>
                  <a:pt x="299645" y="1404921"/>
                  <a:pt x="55200" y="1132013"/>
                  <a:pt x="0" y="712265"/>
                </a:cubicBezTo>
                <a:close/>
              </a:path>
            </a:pathLst>
          </a:custGeom>
          <a:solidFill>
            <a:schemeClr val="bg1"/>
          </a:solidFill>
          <a:ln>
            <a:solidFill>
              <a:schemeClr val="tx1"/>
            </a:solidFill>
            <a:extLst>
              <a:ext uri="{C807C97D-BFC1-408E-A445-0C87EB9F89A2}">
                <ask:lineSketchStyleProps xmlns:ask="http://schemas.microsoft.com/office/drawing/2018/sketchyshapes" sd="1219033472">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endParaRPr lang="en-US" sz="1600" b="1" dirty="0">
              <a:solidFill>
                <a:schemeClr val="tx1"/>
              </a:solidFill>
              <a:latin typeface="Bebas Neue" panose="020B0606020202050201" pitchFamily="34" charset="77"/>
            </a:endParaRPr>
          </a:p>
          <a:p>
            <a:pPr algn="ctr"/>
            <a:r>
              <a:rPr lang="en-US" sz="1600" b="1" dirty="0">
                <a:solidFill>
                  <a:schemeClr val="tx1"/>
                </a:solidFill>
                <a:latin typeface="Bebas Neue" panose="020B0606020202050201" pitchFamily="34" charset="77"/>
              </a:rPr>
              <a:t>Section A </a:t>
            </a:r>
            <a:r>
              <a:rPr lang="en-US" sz="1200" b="1" dirty="0">
                <a:solidFill>
                  <a:schemeClr val="tx1"/>
                </a:solidFill>
                <a:latin typeface="Dosis" panose="02010503020202060003" pitchFamily="2" charset="77"/>
              </a:rPr>
              <a:t>The Changing Landscapes of the UK</a:t>
            </a:r>
          </a:p>
          <a:p>
            <a:pPr algn="ctr"/>
            <a:endParaRPr lang="en-US" sz="1200" b="1" dirty="0">
              <a:solidFill>
                <a:schemeClr val="tx1"/>
              </a:solidFill>
              <a:latin typeface="Dosis" panose="02010503020202060003" pitchFamily="2" charset="77"/>
            </a:endParaRPr>
          </a:p>
          <a:p>
            <a:pPr algn="ctr"/>
            <a:endParaRPr lang="en-US" sz="1200" dirty="0">
              <a:solidFill>
                <a:schemeClr val="tx1"/>
              </a:solidFill>
              <a:latin typeface="Dosis" panose="02010503020202060003" pitchFamily="2" charset="77"/>
            </a:endParaRPr>
          </a:p>
          <a:p>
            <a:pPr algn="ctr"/>
            <a:endParaRPr lang="en-US" sz="1600" dirty="0">
              <a:solidFill>
                <a:schemeClr val="tx1"/>
              </a:solidFill>
              <a:latin typeface="Dosis" panose="02010503020202060003" pitchFamily="2" charset="77"/>
            </a:endParaRPr>
          </a:p>
        </p:txBody>
      </p:sp>
      <p:sp>
        <p:nvSpPr>
          <p:cNvPr id="24" name="Oval 23">
            <a:extLst>
              <a:ext uri="{FF2B5EF4-FFF2-40B4-BE49-F238E27FC236}">
                <a16:creationId xmlns:a16="http://schemas.microsoft.com/office/drawing/2014/main" id="{2DE1E26C-FA39-7746-9F87-14AE76CA697F}"/>
              </a:ext>
            </a:extLst>
          </p:cNvPr>
          <p:cNvSpPr/>
          <p:nvPr/>
        </p:nvSpPr>
        <p:spPr>
          <a:xfrm>
            <a:off x="-74150" y="3425071"/>
            <a:ext cx="1591190" cy="1626645"/>
          </a:xfrm>
          <a:custGeom>
            <a:avLst/>
            <a:gdLst>
              <a:gd name="connsiteX0" fmla="*/ 0 w 1591190"/>
              <a:gd name="connsiteY0" fmla="*/ 813323 h 1626645"/>
              <a:gd name="connsiteX1" fmla="*/ 795595 w 1591190"/>
              <a:gd name="connsiteY1" fmla="*/ 0 h 1626645"/>
              <a:gd name="connsiteX2" fmla="*/ 1591190 w 1591190"/>
              <a:gd name="connsiteY2" fmla="*/ 813323 h 1626645"/>
              <a:gd name="connsiteX3" fmla="*/ 795595 w 1591190"/>
              <a:gd name="connsiteY3" fmla="*/ 1626646 h 1626645"/>
              <a:gd name="connsiteX4" fmla="*/ 0 w 1591190"/>
              <a:gd name="connsiteY4" fmla="*/ 813323 h 1626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1190" h="1626645" fill="none" extrusionOk="0">
                <a:moveTo>
                  <a:pt x="0" y="813323"/>
                </a:moveTo>
                <a:cubicBezTo>
                  <a:pt x="99862" y="375984"/>
                  <a:pt x="385215" y="-59713"/>
                  <a:pt x="795595" y="0"/>
                </a:cubicBezTo>
                <a:cubicBezTo>
                  <a:pt x="1179383" y="-8515"/>
                  <a:pt x="1567240" y="386686"/>
                  <a:pt x="1591190" y="813323"/>
                </a:cubicBezTo>
                <a:cubicBezTo>
                  <a:pt x="1588392" y="1235828"/>
                  <a:pt x="1227403" y="1637190"/>
                  <a:pt x="795595" y="1626646"/>
                </a:cubicBezTo>
                <a:cubicBezTo>
                  <a:pt x="425865" y="1665647"/>
                  <a:pt x="40946" y="1272354"/>
                  <a:pt x="0" y="813323"/>
                </a:cubicBezTo>
                <a:close/>
              </a:path>
              <a:path w="1591190" h="1626645" stroke="0" extrusionOk="0">
                <a:moveTo>
                  <a:pt x="0" y="813323"/>
                </a:moveTo>
                <a:cubicBezTo>
                  <a:pt x="-26839" y="347582"/>
                  <a:pt x="335210" y="7878"/>
                  <a:pt x="795595" y="0"/>
                </a:cubicBezTo>
                <a:cubicBezTo>
                  <a:pt x="1246990" y="2526"/>
                  <a:pt x="1535457" y="365909"/>
                  <a:pt x="1591190" y="813323"/>
                </a:cubicBezTo>
                <a:cubicBezTo>
                  <a:pt x="1576664" y="1276694"/>
                  <a:pt x="1231848" y="1644011"/>
                  <a:pt x="795595" y="1626646"/>
                </a:cubicBezTo>
                <a:cubicBezTo>
                  <a:pt x="342504" y="1619152"/>
                  <a:pt x="23137" y="1273564"/>
                  <a:pt x="0" y="813323"/>
                </a:cubicBezTo>
                <a:close/>
              </a:path>
            </a:pathLst>
          </a:custGeom>
          <a:solidFill>
            <a:schemeClr val="bg1"/>
          </a:solidFill>
          <a:ln>
            <a:solidFill>
              <a:schemeClr val="tx1"/>
            </a:solidFill>
            <a:extLst>
              <a:ext uri="{C807C97D-BFC1-408E-A445-0C87EB9F89A2}">
                <ask:lineSketchStyleProps xmlns:ask="http://schemas.microsoft.com/office/drawing/2018/sketchyshapes" sd="1219033472">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r>
              <a:rPr lang="en-US" sz="1600" b="1" dirty="0">
                <a:solidFill>
                  <a:schemeClr val="tx1"/>
                </a:solidFill>
                <a:latin typeface="Bebas Neue" panose="020B0606020202050201" pitchFamily="34" charset="77"/>
              </a:rPr>
              <a:t>Section B </a:t>
            </a:r>
            <a:endParaRPr lang="en-US" sz="1200" b="1" dirty="0">
              <a:solidFill>
                <a:schemeClr val="tx1"/>
              </a:solidFill>
              <a:latin typeface="Dosis" panose="02010503020202060003" pitchFamily="2" charset="77"/>
            </a:endParaRPr>
          </a:p>
          <a:p>
            <a:pPr algn="ctr"/>
            <a:r>
              <a:rPr lang="en-US" sz="1200" b="1" dirty="0">
                <a:solidFill>
                  <a:schemeClr val="tx1"/>
                </a:solidFill>
                <a:latin typeface="Dosis" panose="02010503020202060003" pitchFamily="2" charset="77"/>
              </a:rPr>
              <a:t>Weather hazards &amp; climate change</a:t>
            </a:r>
            <a:endParaRPr lang="en-US" sz="1200" dirty="0">
              <a:solidFill>
                <a:schemeClr val="tx1"/>
              </a:solidFill>
              <a:latin typeface="Dosis" panose="02010503020202060003" pitchFamily="2" charset="77"/>
            </a:endParaRPr>
          </a:p>
          <a:p>
            <a:pPr algn="ctr"/>
            <a:endParaRPr lang="en-US" sz="1600" dirty="0">
              <a:solidFill>
                <a:schemeClr val="tx1"/>
              </a:solidFill>
              <a:latin typeface="Dosis" panose="02010503020202060003" pitchFamily="2" charset="77"/>
            </a:endParaRPr>
          </a:p>
        </p:txBody>
      </p:sp>
      <p:sp>
        <p:nvSpPr>
          <p:cNvPr id="25" name="Oval 24">
            <a:extLst>
              <a:ext uri="{FF2B5EF4-FFF2-40B4-BE49-F238E27FC236}">
                <a16:creationId xmlns:a16="http://schemas.microsoft.com/office/drawing/2014/main" id="{66FDDE5B-9E22-1D4D-B64D-911B509C3FDC}"/>
              </a:ext>
            </a:extLst>
          </p:cNvPr>
          <p:cNvSpPr/>
          <p:nvPr/>
        </p:nvSpPr>
        <p:spPr>
          <a:xfrm>
            <a:off x="1731820" y="4953592"/>
            <a:ext cx="1574733" cy="1670947"/>
          </a:xfrm>
          <a:custGeom>
            <a:avLst/>
            <a:gdLst>
              <a:gd name="connsiteX0" fmla="*/ 0 w 1574733"/>
              <a:gd name="connsiteY0" fmla="*/ 835474 h 1670947"/>
              <a:gd name="connsiteX1" fmla="*/ 787367 w 1574733"/>
              <a:gd name="connsiteY1" fmla="*/ 0 h 1670947"/>
              <a:gd name="connsiteX2" fmla="*/ 1574734 w 1574733"/>
              <a:gd name="connsiteY2" fmla="*/ 835474 h 1670947"/>
              <a:gd name="connsiteX3" fmla="*/ 787367 w 1574733"/>
              <a:gd name="connsiteY3" fmla="*/ 1670948 h 1670947"/>
              <a:gd name="connsiteX4" fmla="*/ 0 w 1574733"/>
              <a:gd name="connsiteY4" fmla="*/ 835474 h 16709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4733" h="1670947" fill="none" extrusionOk="0">
                <a:moveTo>
                  <a:pt x="0" y="835474"/>
                </a:moveTo>
                <a:cubicBezTo>
                  <a:pt x="102279" y="386187"/>
                  <a:pt x="385210" y="-67284"/>
                  <a:pt x="787367" y="0"/>
                </a:cubicBezTo>
                <a:cubicBezTo>
                  <a:pt x="1171227" y="-7809"/>
                  <a:pt x="1521388" y="424278"/>
                  <a:pt x="1574734" y="835474"/>
                </a:cubicBezTo>
                <a:cubicBezTo>
                  <a:pt x="1569017" y="1242373"/>
                  <a:pt x="1172646" y="1739839"/>
                  <a:pt x="787367" y="1670948"/>
                </a:cubicBezTo>
                <a:cubicBezTo>
                  <a:pt x="368071" y="1679656"/>
                  <a:pt x="107404" y="1322718"/>
                  <a:pt x="0" y="835474"/>
                </a:cubicBezTo>
                <a:close/>
              </a:path>
              <a:path w="1574733" h="1670947" stroke="0" extrusionOk="0">
                <a:moveTo>
                  <a:pt x="0" y="835474"/>
                </a:moveTo>
                <a:cubicBezTo>
                  <a:pt x="-48804" y="343951"/>
                  <a:pt x="277038" y="28328"/>
                  <a:pt x="787367" y="0"/>
                </a:cubicBezTo>
                <a:cubicBezTo>
                  <a:pt x="1242215" y="4210"/>
                  <a:pt x="1461880" y="377642"/>
                  <a:pt x="1574734" y="835474"/>
                </a:cubicBezTo>
                <a:cubicBezTo>
                  <a:pt x="1542100" y="1328763"/>
                  <a:pt x="1203515" y="1774324"/>
                  <a:pt x="787367" y="1670948"/>
                </a:cubicBezTo>
                <a:cubicBezTo>
                  <a:pt x="291540" y="1637586"/>
                  <a:pt x="25036" y="1308856"/>
                  <a:pt x="0" y="835474"/>
                </a:cubicBezTo>
                <a:close/>
              </a:path>
            </a:pathLst>
          </a:custGeom>
          <a:solidFill>
            <a:schemeClr val="bg1"/>
          </a:solidFill>
          <a:ln>
            <a:solidFill>
              <a:schemeClr val="tx1"/>
            </a:solidFill>
            <a:extLst>
              <a:ext uri="{C807C97D-BFC1-408E-A445-0C87EB9F89A2}">
                <ask:lineSketchStyleProps xmlns:ask="http://schemas.microsoft.com/office/drawing/2018/sketchyshapes" sd="1219033472">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r>
              <a:rPr lang="en-US" sz="1600" b="1" dirty="0">
                <a:solidFill>
                  <a:schemeClr val="tx1"/>
                </a:solidFill>
                <a:latin typeface="Bebas Neue" panose="020B0606020202050201" pitchFamily="34" charset="77"/>
              </a:rPr>
              <a:t>Section C </a:t>
            </a:r>
            <a:endParaRPr lang="en-US" sz="1200" b="1" dirty="0">
              <a:solidFill>
                <a:schemeClr val="tx1"/>
              </a:solidFill>
              <a:latin typeface="Dosis" panose="02010503020202060003" pitchFamily="2" charset="77"/>
            </a:endParaRPr>
          </a:p>
          <a:p>
            <a:pPr algn="ctr"/>
            <a:r>
              <a:rPr lang="en-US" sz="1200" b="1" dirty="0">
                <a:solidFill>
                  <a:schemeClr val="tx1"/>
                </a:solidFill>
                <a:latin typeface="Dosis" panose="02010503020202060003" pitchFamily="2" charset="77"/>
              </a:rPr>
              <a:t>Ecosystems, biodiversity &amp; management</a:t>
            </a:r>
            <a:endParaRPr lang="en-US" sz="1400" dirty="0">
              <a:solidFill>
                <a:schemeClr val="tx1"/>
              </a:solidFill>
              <a:latin typeface="Dosis" panose="02010503020202060003" pitchFamily="2" charset="77"/>
            </a:endParaRPr>
          </a:p>
        </p:txBody>
      </p:sp>
      <p:cxnSp>
        <p:nvCxnSpPr>
          <p:cNvPr id="36" name="Straight Connector 35">
            <a:extLst>
              <a:ext uri="{FF2B5EF4-FFF2-40B4-BE49-F238E27FC236}">
                <a16:creationId xmlns:a16="http://schemas.microsoft.com/office/drawing/2014/main" id="{07DD9A8F-5654-4C4E-A3F6-92126570EDC6}"/>
              </a:ext>
            </a:extLst>
          </p:cNvPr>
          <p:cNvCxnSpPr>
            <a:cxnSpLocks/>
          </p:cNvCxnSpPr>
          <p:nvPr/>
        </p:nvCxnSpPr>
        <p:spPr>
          <a:xfrm>
            <a:off x="235506" y="3247892"/>
            <a:ext cx="49343" cy="313750"/>
          </a:xfrm>
          <a:prstGeom prst="line">
            <a:avLst/>
          </a:prstGeom>
          <a:ln w="28575"/>
        </p:spPr>
        <p:style>
          <a:lnRef idx="1">
            <a:schemeClr val="dk1"/>
          </a:lnRef>
          <a:fillRef idx="0">
            <a:schemeClr val="dk1"/>
          </a:fillRef>
          <a:effectRef idx="0">
            <a:schemeClr val="dk1"/>
          </a:effectRef>
          <a:fontRef idx="minor">
            <a:schemeClr val="tx1"/>
          </a:fontRef>
        </p:style>
      </p:cxnSp>
      <p:cxnSp>
        <p:nvCxnSpPr>
          <p:cNvPr id="40" name="Straight Connector 39">
            <a:extLst>
              <a:ext uri="{FF2B5EF4-FFF2-40B4-BE49-F238E27FC236}">
                <a16:creationId xmlns:a16="http://schemas.microsoft.com/office/drawing/2014/main" id="{B598BFB9-5AF3-864A-A5AA-0FF3B0119B17}"/>
              </a:ext>
            </a:extLst>
          </p:cNvPr>
          <p:cNvCxnSpPr>
            <a:cxnSpLocks/>
            <a:stCxn id="67" idx="1"/>
          </p:cNvCxnSpPr>
          <p:nvPr/>
        </p:nvCxnSpPr>
        <p:spPr>
          <a:xfrm flipH="1">
            <a:off x="1331177" y="3585862"/>
            <a:ext cx="355352" cy="177769"/>
          </a:xfrm>
          <a:prstGeom prst="line">
            <a:avLst/>
          </a:prstGeom>
          <a:ln w="28575"/>
        </p:spPr>
        <p:style>
          <a:lnRef idx="1">
            <a:schemeClr val="dk1"/>
          </a:lnRef>
          <a:fillRef idx="0">
            <a:schemeClr val="dk1"/>
          </a:fillRef>
          <a:effectRef idx="0">
            <a:schemeClr val="dk1"/>
          </a:effectRef>
          <a:fontRef idx="minor">
            <a:schemeClr val="tx1"/>
          </a:fontRef>
        </p:style>
      </p:cxnSp>
      <p:sp>
        <p:nvSpPr>
          <p:cNvPr id="53" name="TextBox 52">
            <a:extLst>
              <a:ext uri="{FF2B5EF4-FFF2-40B4-BE49-F238E27FC236}">
                <a16:creationId xmlns:a16="http://schemas.microsoft.com/office/drawing/2014/main" id="{14D4A8A0-963C-2342-B8C9-A8D11A28F211}"/>
              </a:ext>
            </a:extLst>
          </p:cNvPr>
          <p:cNvSpPr txBox="1"/>
          <p:nvPr/>
        </p:nvSpPr>
        <p:spPr>
          <a:xfrm>
            <a:off x="2653275" y="3460511"/>
            <a:ext cx="684140" cy="861774"/>
          </a:xfrm>
          <a:custGeom>
            <a:avLst/>
            <a:gdLst>
              <a:gd name="connsiteX0" fmla="*/ 0 w 684140"/>
              <a:gd name="connsiteY0" fmla="*/ 0 h 861774"/>
              <a:gd name="connsiteX1" fmla="*/ 342070 w 684140"/>
              <a:gd name="connsiteY1" fmla="*/ 0 h 861774"/>
              <a:gd name="connsiteX2" fmla="*/ 684140 w 684140"/>
              <a:gd name="connsiteY2" fmla="*/ 0 h 861774"/>
              <a:gd name="connsiteX3" fmla="*/ 684140 w 684140"/>
              <a:gd name="connsiteY3" fmla="*/ 430887 h 861774"/>
              <a:gd name="connsiteX4" fmla="*/ 684140 w 684140"/>
              <a:gd name="connsiteY4" fmla="*/ 861774 h 861774"/>
              <a:gd name="connsiteX5" fmla="*/ 362594 w 684140"/>
              <a:gd name="connsiteY5" fmla="*/ 861774 h 861774"/>
              <a:gd name="connsiteX6" fmla="*/ 0 w 684140"/>
              <a:gd name="connsiteY6" fmla="*/ 861774 h 861774"/>
              <a:gd name="connsiteX7" fmla="*/ 0 w 684140"/>
              <a:gd name="connsiteY7" fmla="*/ 448122 h 861774"/>
              <a:gd name="connsiteX8" fmla="*/ 0 w 684140"/>
              <a:gd name="connsiteY8" fmla="*/ 0 h 861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4140" h="861774" fill="none" extrusionOk="0">
                <a:moveTo>
                  <a:pt x="0" y="0"/>
                </a:moveTo>
                <a:cubicBezTo>
                  <a:pt x="83705" y="-20142"/>
                  <a:pt x="256967" y="33205"/>
                  <a:pt x="342070" y="0"/>
                </a:cubicBezTo>
                <a:cubicBezTo>
                  <a:pt x="427173" y="-33205"/>
                  <a:pt x="558777" y="27573"/>
                  <a:pt x="684140" y="0"/>
                </a:cubicBezTo>
                <a:cubicBezTo>
                  <a:pt x="697301" y="154092"/>
                  <a:pt x="641767" y="287764"/>
                  <a:pt x="684140" y="430887"/>
                </a:cubicBezTo>
                <a:cubicBezTo>
                  <a:pt x="726513" y="574010"/>
                  <a:pt x="657064" y="716620"/>
                  <a:pt x="684140" y="861774"/>
                </a:cubicBezTo>
                <a:cubicBezTo>
                  <a:pt x="545998" y="871248"/>
                  <a:pt x="511104" y="824847"/>
                  <a:pt x="362594" y="861774"/>
                </a:cubicBezTo>
                <a:cubicBezTo>
                  <a:pt x="214084" y="898701"/>
                  <a:pt x="159211" y="839844"/>
                  <a:pt x="0" y="861774"/>
                </a:cubicBezTo>
                <a:cubicBezTo>
                  <a:pt x="-12869" y="690003"/>
                  <a:pt x="43374" y="600204"/>
                  <a:pt x="0" y="448122"/>
                </a:cubicBezTo>
                <a:cubicBezTo>
                  <a:pt x="-43374" y="296040"/>
                  <a:pt x="7992" y="147645"/>
                  <a:pt x="0" y="0"/>
                </a:cubicBezTo>
                <a:close/>
              </a:path>
              <a:path w="684140" h="861774" stroke="0" extrusionOk="0">
                <a:moveTo>
                  <a:pt x="0" y="0"/>
                </a:moveTo>
                <a:cubicBezTo>
                  <a:pt x="113514" y="-16692"/>
                  <a:pt x="188624" y="18606"/>
                  <a:pt x="348911" y="0"/>
                </a:cubicBezTo>
                <a:cubicBezTo>
                  <a:pt x="509198" y="-18606"/>
                  <a:pt x="549776" y="32383"/>
                  <a:pt x="684140" y="0"/>
                </a:cubicBezTo>
                <a:cubicBezTo>
                  <a:pt x="687226" y="169751"/>
                  <a:pt x="657136" y="244958"/>
                  <a:pt x="684140" y="422269"/>
                </a:cubicBezTo>
                <a:cubicBezTo>
                  <a:pt x="711144" y="599580"/>
                  <a:pt x="634521" y="649405"/>
                  <a:pt x="684140" y="861774"/>
                </a:cubicBezTo>
                <a:cubicBezTo>
                  <a:pt x="563200" y="887304"/>
                  <a:pt x="446056" y="850852"/>
                  <a:pt x="342070" y="861774"/>
                </a:cubicBezTo>
                <a:cubicBezTo>
                  <a:pt x="238084" y="872696"/>
                  <a:pt x="75665" y="848888"/>
                  <a:pt x="0" y="861774"/>
                </a:cubicBezTo>
                <a:cubicBezTo>
                  <a:pt x="-20805" y="758611"/>
                  <a:pt x="43558" y="635673"/>
                  <a:pt x="0" y="439505"/>
                </a:cubicBezTo>
                <a:cubicBezTo>
                  <a:pt x="-43558" y="243337"/>
                  <a:pt x="21217" y="110589"/>
                  <a:pt x="0" y="0"/>
                </a:cubicBezTo>
                <a:close/>
              </a:path>
            </a:pathLst>
          </a:custGeom>
          <a:solidFill>
            <a:schemeClr val="accent5">
              <a:lumMod val="20000"/>
              <a:lumOff val="80000"/>
            </a:schemeClr>
          </a:solidFill>
          <a:ln>
            <a:solidFill>
              <a:schemeClr val="tx1"/>
            </a:solidFill>
            <a:extLst>
              <a:ext uri="{C807C97D-BFC1-408E-A445-0C87EB9F89A2}">
                <ask:lineSketchStyleProps xmlns:ask="http://schemas.microsoft.com/office/drawing/2018/sketchyshapes" sd="1670402538">
                  <a:prstGeom prst="rect">
                    <a:avLst/>
                  </a:prstGeom>
                  <ask:type>
                    <ask:lineSketchScribble/>
                  </ask:type>
                </ask:lineSketchStyleProps>
              </a:ext>
            </a:extLst>
          </a:ln>
        </p:spPr>
        <p:txBody>
          <a:bodyPr wrap="square" rtlCol="0">
            <a:spAutoFit/>
          </a:bodyPr>
          <a:lstStyle/>
          <a:p>
            <a:pPr algn="ctr"/>
            <a:r>
              <a:rPr lang="en-US" sz="1000" dirty="0">
                <a:latin typeface="Dosis" panose="02010503020202060003" pitchFamily="2" charset="77"/>
              </a:rPr>
              <a:t>Droughts Sahel (LIC) &amp; California (HIC)</a:t>
            </a:r>
          </a:p>
        </p:txBody>
      </p:sp>
      <p:cxnSp>
        <p:nvCxnSpPr>
          <p:cNvPr id="59" name="Straight Connector 58">
            <a:extLst>
              <a:ext uri="{FF2B5EF4-FFF2-40B4-BE49-F238E27FC236}">
                <a16:creationId xmlns:a16="http://schemas.microsoft.com/office/drawing/2014/main" id="{4765FD94-8500-BC43-9B50-4934BB654ED2}"/>
              </a:ext>
            </a:extLst>
          </p:cNvPr>
          <p:cNvCxnSpPr>
            <a:cxnSpLocks/>
            <a:stCxn id="67" idx="3"/>
            <a:endCxn id="53" idx="1"/>
          </p:cNvCxnSpPr>
          <p:nvPr/>
        </p:nvCxnSpPr>
        <p:spPr>
          <a:xfrm>
            <a:off x="2503792" y="3585862"/>
            <a:ext cx="149483" cy="305536"/>
          </a:xfrm>
          <a:prstGeom prst="line">
            <a:avLst/>
          </a:prstGeom>
          <a:ln w="28575"/>
        </p:spPr>
        <p:style>
          <a:lnRef idx="1">
            <a:schemeClr val="dk1"/>
          </a:lnRef>
          <a:fillRef idx="0">
            <a:schemeClr val="dk1"/>
          </a:fillRef>
          <a:effectRef idx="0">
            <a:schemeClr val="dk1"/>
          </a:effectRef>
          <a:fontRef idx="minor">
            <a:schemeClr val="tx1"/>
          </a:fontRef>
        </p:style>
      </p:cxnSp>
      <p:cxnSp>
        <p:nvCxnSpPr>
          <p:cNvPr id="65" name="Straight Connector 64">
            <a:extLst>
              <a:ext uri="{FF2B5EF4-FFF2-40B4-BE49-F238E27FC236}">
                <a16:creationId xmlns:a16="http://schemas.microsoft.com/office/drawing/2014/main" id="{6D3C0375-1854-7649-A5B5-1339D0612E93}"/>
              </a:ext>
            </a:extLst>
          </p:cNvPr>
          <p:cNvCxnSpPr>
            <a:cxnSpLocks/>
            <a:stCxn id="96" idx="3"/>
            <a:endCxn id="128" idx="1"/>
          </p:cNvCxnSpPr>
          <p:nvPr/>
        </p:nvCxnSpPr>
        <p:spPr>
          <a:xfrm>
            <a:off x="918873" y="2973675"/>
            <a:ext cx="191269" cy="16067"/>
          </a:xfrm>
          <a:prstGeom prst="line">
            <a:avLst/>
          </a:prstGeom>
          <a:ln w="28575"/>
        </p:spPr>
        <p:style>
          <a:lnRef idx="1">
            <a:schemeClr val="dk1"/>
          </a:lnRef>
          <a:fillRef idx="0">
            <a:schemeClr val="dk1"/>
          </a:fillRef>
          <a:effectRef idx="0">
            <a:schemeClr val="dk1"/>
          </a:effectRef>
          <a:fontRef idx="minor">
            <a:schemeClr val="tx1"/>
          </a:fontRef>
        </p:style>
      </p:cxnSp>
      <p:sp>
        <p:nvSpPr>
          <p:cNvPr id="67" name="TextBox 66">
            <a:extLst>
              <a:ext uri="{FF2B5EF4-FFF2-40B4-BE49-F238E27FC236}">
                <a16:creationId xmlns:a16="http://schemas.microsoft.com/office/drawing/2014/main" id="{6471F35C-D1CB-B84D-8DEE-8E5E854883EE}"/>
              </a:ext>
            </a:extLst>
          </p:cNvPr>
          <p:cNvSpPr txBox="1"/>
          <p:nvPr/>
        </p:nvSpPr>
        <p:spPr>
          <a:xfrm>
            <a:off x="1686529" y="3385807"/>
            <a:ext cx="817263" cy="400110"/>
          </a:xfrm>
          <a:custGeom>
            <a:avLst/>
            <a:gdLst>
              <a:gd name="connsiteX0" fmla="*/ 0 w 817263"/>
              <a:gd name="connsiteY0" fmla="*/ 0 h 400110"/>
              <a:gd name="connsiteX1" fmla="*/ 408632 w 817263"/>
              <a:gd name="connsiteY1" fmla="*/ 0 h 400110"/>
              <a:gd name="connsiteX2" fmla="*/ 817263 w 817263"/>
              <a:gd name="connsiteY2" fmla="*/ 0 h 400110"/>
              <a:gd name="connsiteX3" fmla="*/ 817263 w 817263"/>
              <a:gd name="connsiteY3" fmla="*/ 400110 h 400110"/>
              <a:gd name="connsiteX4" fmla="*/ 416804 w 817263"/>
              <a:gd name="connsiteY4" fmla="*/ 400110 h 400110"/>
              <a:gd name="connsiteX5" fmla="*/ 0 w 817263"/>
              <a:gd name="connsiteY5" fmla="*/ 400110 h 400110"/>
              <a:gd name="connsiteX6" fmla="*/ 0 w 817263"/>
              <a:gd name="connsiteY6" fmla="*/ 0 h 400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7263" h="400110" fill="none" extrusionOk="0">
                <a:moveTo>
                  <a:pt x="0" y="0"/>
                </a:moveTo>
                <a:cubicBezTo>
                  <a:pt x="83665" y="-29403"/>
                  <a:pt x="257973" y="39278"/>
                  <a:pt x="408632" y="0"/>
                </a:cubicBezTo>
                <a:cubicBezTo>
                  <a:pt x="559291" y="-39278"/>
                  <a:pt x="646723" y="41610"/>
                  <a:pt x="817263" y="0"/>
                </a:cubicBezTo>
                <a:cubicBezTo>
                  <a:pt x="840183" y="168164"/>
                  <a:pt x="816421" y="238679"/>
                  <a:pt x="817263" y="400110"/>
                </a:cubicBezTo>
                <a:cubicBezTo>
                  <a:pt x="700226" y="423401"/>
                  <a:pt x="609795" y="355870"/>
                  <a:pt x="416804" y="400110"/>
                </a:cubicBezTo>
                <a:cubicBezTo>
                  <a:pt x="223813" y="444350"/>
                  <a:pt x="139635" y="393149"/>
                  <a:pt x="0" y="400110"/>
                </a:cubicBezTo>
                <a:cubicBezTo>
                  <a:pt x="-18750" y="207174"/>
                  <a:pt x="29734" y="141940"/>
                  <a:pt x="0" y="0"/>
                </a:cubicBezTo>
                <a:close/>
              </a:path>
              <a:path w="817263" h="400110" stroke="0" extrusionOk="0">
                <a:moveTo>
                  <a:pt x="0" y="0"/>
                </a:moveTo>
                <a:cubicBezTo>
                  <a:pt x="146715" y="-30351"/>
                  <a:pt x="293085" y="20482"/>
                  <a:pt x="416804" y="0"/>
                </a:cubicBezTo>
                <a:cubicBezTo>
                  <a:pt x="540523" y="-20482"/>
                  <a:pt x="623781" y="27702"/>
                  <a:pt x="817263" y="0"/>
                </a:cubicBezTo>
                <a:cubicBezTo>
                  <a:pt x="819087" y="148832"/>
                  <a:pt x="791579" y="280662"/>
                  <a:pt x="817263" y="400110"/>
                </a:cubicBezTo>
                <a:cubicBezTo>
                  <a:pt x="688765" y="423715"/>
                  <a:pt x="557170" y="377429"/>
                  <a:pt x="433149" y="400110"/>
                </a:cubicBezTo>
                <a:cubicBezTo>
                  <a:pt x="309128" y="422791"/>
                  <a:pt x="148827" y="369559"/>
                  <a:pt x="0" y="400110"/>
                </a:cubicBezTo>
                <a:cubicBezTo>
                  <a:pt x="-27077" y="278956"/>
                  <a:pt x="13405" y="109505"/>
                  <a:pt x="0" y="0"/>
                </a:cubicBezTo>
                <a:close/>
              </a:path>
            </a:pathLst>
          </a:custGeom>
          <a:solidFill>
            <a:schemeClr val="accent4">
              <a:lumMod val="20000"/>
              <a:lumOff val="80000"/>
            </a:schemeClr>
          </a:solidFill>
          <a:ln>
            <a:solidFill>
              <a:schemeClr val="tx1"/>
            </a:solidFill>
            <a:extLst>
              <a:ext uri="{C807C97D-BFC1-408E-A445-0C87EB9F89A2}">
                <ask:lineSketchStyleProps xmlns:ask="http://schemas.microsoft.com/office/drawing/2018/sketchyshapes" sd="1670402538">
                  <a:prstGeom prst="rect">
                    <a:avLst/>
                  </a:prstGeom>
                  <ask:type>
                    <ask:lineSketchScribble/>
                  </ask:type>
                </ask:lineSketchStyleProps>
              </a:ext>
            </a:extLst>
          </a:ln>
        </p:spPr>
        <p:txBody>
          <a:bodyPr wrap="square" rtlCol="0">
            <a:spAutoFit/>
          </a:bodyPr>
          <a:lstStyle/>
          <a:p>
            <a:pPr algn="ctr"/>
            <a:r>
              <a:rPr lang="en-US" sz="1000" dirty="0">
                <a:latin typeface="Dosis" panose="02010503020202060003" pitchFamily="2" charset="77"/>
              </a:rPr>
              <a:t>Weather hazards</a:t>
            </a:r>
          </a:p>
        </p:txBody>
      </p:sp>
      <p:sp>
        <p:nvSpPr>
          <p:cNvPr id="115" name="Hexagon 114">
            <a:extLst>
              <a:ext uri="{FF2B5EF4-FFF2-40B4-BE49-F238E27FC236}">
                <a16:creationId xmlns:a16="http://schemas.microsoft.com/office/drawing/2014/main" id="{E8DCFE56-09D4-5248-9524-1CE5940F6C9F}"/>
              </a:ext>
            </a:extLst>
          </p:cNvPr>
          <p:cNvSpPr/>
          <p:nvPr/>
        </p:nvSpPr>
        <p:spPr>
          <a:xfrm>
            <a:off x="3534682" y="1272147"/>
            <a:ext cx="3314175" cy="5441804"/>
          </a:xfrm>
          <a:custGeom>
            <a:avLst/>
            <a:gdLst>
              <a:gd name="connsiteX0" fmla="*/ 0 w 3314175"/>
              <a:gd name="connsiteY0" fmla="*/ 2720902 h 5441804"/>
              <a:gd name="connsiteX1" fmla="*/ 272889 w 3314175"/>
              <a:gd name="connsiteY1" fmla="*/ 1 h 5441804"/>
              <a:gd name="connsiteX2" fmla="*/ 3041286 w 3314175"/>
              <a:gd name="connsiteY2" fmla="*/ 1 h 5441804"/>
              <a:gd name="connsiteX3" fmla="*/ 3314175 w 3314175"/>
              <a:gd name="connsiteY3" fmla="*/ 2720902 h 5441804"/>
              <a:gd name="connsiteX4" fmla="*/ 3041286 w 3314175"/>
              <a:gd name="connsiteY4" fmla="*/ 5441803 h 5441804"/>
              <a:gd name="connsiteX5" fmla="*/ 272889 w 3314175"/>
              <a:gd name="connsiteY5" fmla="*/ 5441803 h 5441804"/>
              <a:gd name="connsiteX6" fmla="*/ 0 w 3314175"/>
              <a:gd name="connsiteY6" fmla="*/ 2720902 h 5441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14175" h="5441804" fill="none" extrusionOk="0">
                <a:moveTo>
                  <a:pt x="0" y="2720902"/>
                </a:moveTo>
                <a:cubicBezTo>
                  <a:pt x="103624" y="2171003"/>
                  <a:pt x="126300" y="615299"/>
                  <a:pt x="272889" y="1"/>
                </a:cubicBezTo>
                <a:cubicBezTo>
                  <a:pt x="1099610" y="-38580"/>
                  <a:pt x="2370160" y="63342"/>
                  <a:pt x="3041286" y="1"/>
                </a:cubicBezTo>
                <a:cubicBezTo>
                  <a:pt x="3290618" y="860685"/>
                  <a:pt x="3328281" y="2138432"/>
                  <a:pt x="3314175" y="2720902"/>
                </a:cubicBezTo>
                <a:cubicBezTo>
                  <a:pt x="3053823" y="4004541"/>
                  <a:pt x="3051402" y="4904298"/>
                  <a:pt x="3041286" y="5441803"/>
                </a:cubicBezTo>
                <a:cubicBezTo>
                  <a:pt x="2260487" y="5522785"/>
                  <a:pt x="1011051" y="5514058"/>
                  <a:pt x="272889" y="5441803"/>
                </a:cubicBezTo>
                <a:cubicBezTo>
                  <a:pt x="293058" y="4135389"/>
                  <a:pt x="-15985" y="3422094"/>
                  <a:pt x="0" y="2720902"/>
                </a:cubicBezTo>
                <a:close/>
              </a:path>
              <a:path w="3314175" h="5441804" stroke="0" extrusionOk="0">
                <a:moveTo>
                  <a:pt x="0" y="2720902"/>
                </a:moveTo>
                <a:cubicBezTo>
                  <a:pt x="210940" y="1806587"/>
                  <a:pt x="254123" y="1349634"/>
                  <a:pt x="272889" y="1"/>
                </a:cubicBezTo>
                <a:cubicBezTo>
                  <a:pt x="900837" y="132883"/>
                  <a:pt x="2250808" y="-84950"/>
                  <a:pt x="3041286" y="1"/>
                </a:cubicBezTo>
                <a:cubicBezTo>
                  <a:pt x="3211298" y="346349"/>
                  <a:pt x="3104375" y="2204263"/>
                  <a:pt x="3314175" y="2720902"/>
                </a:cubicBezTo>
                <a:cubicBezTo>
                  <a:pt x="3248176" y="3581247"/>
                  <a:pt x="3227867" y="5109416"/>
                  <a:pt x="3041286" y="5441803"/>
                </a:cubicBezTo>
                <a:cubicBezTo>
                  <a:pt x="2459455" y="5491336"/>
                  <a:pt x="715442" y="5456612"/>
                  <a:pt x="272889" y="5441803"/>
                </a:cubicBezTo>
                <a:cubicBezTo>
                  <a:pt x="87854" y="4475082"/>
                  <a:pt x="154988" y="3537942"/>
                  <a:pt x="0" y="2720902"/>
                </a:cubicBezTo>
                <a:close/>
              </a:path>
            </a:pathLst>
          </a:custGeom>
          <a:solidFill>
            <a:srgbClr val="FF9896"/>
          </a:solidFill>
          <a:ln w="9525">
            <a:solidFill>
              <a:schemeClr val="tx1"/>
            </a:solidFill>
            <a:extLst>
              <a:ext uri="{C807C97D-BFC1-408E-A445-0C87EB9F89A2}">
                <ask:lineSketchStyleProps xmlns:ask="http://schemas.microsoft.com/office/drawing/2018/sketchyshapes" sd="1219033472">
                  <a:prstGeom prst="hexagon">
                    <a:avLst>
                      <a:gd name="adj" fmla="val 8234"/>
                      <a:gd name="vf" fmla="val 11547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endParaRPr lang="en-US" sz="1300"/>
          </a:p>
        </p:txBody>
      </p:sp>
      <p:cxnSp>
        <p:nvCxnSpPr>
          <p:cNvPr id="82" name="Straight Connector 81">
            <a:extLst>
              <a:ext uri="{FF2B5EF4-FFF2-40B4-BE49-F238E27FC236}">
                <a16:creationId xmlns:a16="http://schemas.microsoft.com/office/drawing/2014/main" id="{208BE79F-2362-B849-9281-2223BD77393A}"/>
              </a:ext>
            </a:extLst>
          </p:cNvPr>
          <p:cNvCxnSpPr>
            <a:cxnSpLocks/>
            <a:stCxn id="145" idx="1"/>
          </p:cNvCxnSpPr>
          <p:nvPr/>
        </p:nvCxnSpPr>
        <p:spPr>
          <a:xfrm flipH="1" flipV="1">
            <a:off x="449067" y="6313789"/>
            <a:ext cx="392252" cy="248916"/>
          </a:xfrm>
          <a:prstGeom prst="line">
            <a:avLst/>
          </a:prstGeom>
          <a:ln w="28575"/>
        </p:spPr>
        <p:style>
          <a:lnRef idx="1">
            <a:schemeClr val="dk1"/>
          </a:lnRef>
          <a:fillRef idx="0">
            <a:schemeClr val="dk1"/>
          </a:fillRef>
          <a:effectRef idx="0">
            <a:schemeClr val="dk1"/>
          </a:effectRef>
          <a:fontRef idx="minor">
            <a:schemeClr val="tx1"/>
          </a:fontRef>
        </p:style>
      </p:cxnSp>
      <p:sp>
        <p:nvSpPr>
          <p:cNvPr id="87" name="TextBox 86">
            <a:extLst>
              <a:ext uri="{FF2B5EF4-FFF2-40B4-BE49-F238E27FC236}">
                <a16:creationId xmlns:a16="http://schemas.microsoft.com/office/drawing/2014/main" id="{1B306443-892D-BD4A-95ED-F620ECFF9DEC}"/>
              </a:ext>
            </a:extLst>
          </p:cNvPr>
          <p:cNvSpPr txBox="1"/>
          <p:nvPr/>
        </p:nvSpPr>
        <p:spPr>
          <a:xfrm>
            <a:off x="194645" y="5887391"/>
            <a:ext cx="817262" cy="400110"/>
          </a:xfrm>
          <a:custGeom>
            <a:avLst/>
            <a:gdLst>
              <a:gd name="connsiteX0" fmla="*/ 0 w 817262"/>
              <a:gd name="connsiteY0" fmla="*/ 0 h 400110"/>
              <a:gd name="connsiteX1" fmla="*/ 408631 w 817262"/>
              <a:gd name="connsiteY1" fmla="*/ 0 h 400110"/>
              <a:gd name="connsiteX2" fmla="*/ 817262 w 817262"/>
              <a:gd name="connsiteY2" fmla="*/ 0 h 400110"/>
              <a:gd name="connsiteX3" fmla="*/ 817262 w 817262"/>
              <a:gd name="connsiteY3" fmla="*/ 400110 h 400110"/>
              <a:gd name="connsiteX4" fmla="*/ 416804 w 817262"/>
              <a:gd name="connsiteY4" fmla="*/ 400110 h 400110"/>
              <a:gd name="connsiteX5" fmla="*/ 0 w 817262"/>
              <a:gd name="connsiteY5" fmla="*/ 400110 h 400110"/>
              <a:gd name="connsiteX6" fmla="*/ 0 w 817262"/>
              <a:gd name="connsiteY6" fmla="*/ 0 h 400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7262" h="400110" fill="none" extrusionOk="0">
                <a:moveTo>
                  <a:pt x="0" y="0"/>
                </a:moveTo>
                <a:cubicBezTo>
                  <a:pt x="86284" y="-28729"/>
                  <a:pt x="262881" y="48985"/>
                  <a:pt x="408631" y="0"/>
                </a:cubicBezTo>
                <a:cubicBezTo>
                  <a:pt x="554381" y="-48985"/>
                  <a:pt x="646722" y="41610"/>
                  <a:pt x="817262" y="0"/>
                </a:cubicBezTo>
                <a:cubicBezTo>
                  <a:pt x="840182" y="168164"/>
                  <a:pt x="816420" y="238679"/>
                  <a:pt x="817262" y="400110"/>
                </a:cubicBezTo>
                <a:cubicBezTo>
                  <a:pt x="695412" y="413674"/>
                  <a:pt x="607723" y="355661"/>
                  <a:pt x="416804" y="400110"/>
                </a:cubicBezTo>
                <a:cubicBezTo>
                  <a:pt x="225885" y="444559"/>
                  <a:pt x="139635" y="393149"/>
                  <a:pt x="0" y="400110"/>
                </a:cubicBezTo>
                <a:cubicBezTo>
                  <a:pt x="-18750" y="207174"/>
                  <a:pt x="29734" y="141940"/>
                  <a:pt x="0" y="0"/>
                </a:cubicBezTo>
                <a:close/>
              </a:path>
              <a:path w="817262" h="400110" stroke="0" extrusionOk="0">
                <a:moveTo>
                  <a:pt x="0" y="0"/>
                </a:moveTo>
                <a:cubicBezTo>
                  <a:pt x="146715" y="-30351"/>
                  <a:pt x="293085" y="20482"/>
                  <a:pt x="416804" y="0"/>
                </a:cubicBezTo>
                <a:cubicBezTo>
                  <a:pt x="540523" y="-20482"/>
                  <a:pt x="631594" y="35670"/>
                  <a:pt x="817262" y="0"/>
                </a:cubicBezTo>
                <a:cubicBezTo>
                  <a:pt x="819086" y="148832"/>
                  <a:pt x="791578" y="280662"/>
                  <a:pt x="817262" y="400110"/>
                </a:cubicBezTo>
                <a:cubicBezTo>
                  <a:pt x="688520" y="420427"/>
                  <a:pt x="550908" y="369151"/>
                  <a:pt x="433149" y="400110"/>
                </a:cubicBezTo>
                <a:cubicBezTo>
                  <a:pt x="315390" y="431069"/>
                  <a:pt x="148827" y="369559"/>
                  <a:pt x="0" y="400110"/>
                </a:cubicBezTo>
                <a:cubicBezTo>
                  <a:pt x="-27077" y="278956"/>
                  <a:pt x="13405" y="109505"/>
                  <a:pt x="0" y="0"/>
                </a:cubicBezTo>
                <a:close/>
              </a:path>
            </a:pathLst>
          </a:custGeom>
          <a:solidFill>
            <a:schemeClr val="accent4">
              <a:lumMod val="20000"/>
              <a:lumOff val="80000"/>
            </a:schemeClr>
          </a:solidFill>
          <a:ln>
            <a:solidFill>
              <a:schemeClr val="tx1"/>
            </a:solidFill>
            <a:extLst>
              <a:ext uri="{C807C97D-BFC1-408E-A445-0C87EB9F89A2}">
                <ask:lineSketchStyleProps xmlns:ask="http://schemas.microsoft.com/office/drawing/2018/sketchyshapes" sd="1670402538">
                  <a:prstGeom prst="rect">
                    <a:avLst/>
                  </a:prstGeom>
                  <ask:type>
                    <ask:lineSketchScribble/>
                  </ask:type>
                </ask:lineSketchStyleProps>
              </a:ext>
            </a:extLst>
          </a:ln>
        </p:spPr>
        <p:txBody>
          <a:bodyPr wrap="square" rtlCol="0">
            <a:spAutoFit/>
          </a:bodyPr>
          <a:lstStyle/>
          <a:p>
            <a:pPr algn="ctr"/>
            <a:r>
              <a:rPr lang="en-US" sz="1000" dirty="0">
                <a:latin typeface="Dosis" panose="02010503020202060003" pitchFamily="2" charset="77"/>
              </a:rPr>
              <a:t>Tropical rainforests</a:t>
            </a:r>
          </a:p>
        </p:txBody>
      </p:sp>
      <p:cxnSp>
        <p:nvCxnSpPr>
          <p:cNvPr id="88" name="Straight Connector 87">
            <a:extLst>
              <a:ext uri="{FF2B5EF4-FFF2-40B4-BE49-F238E27FC236}">
                <a16:creationId xmlns:a16="http://schemas.microsoft.com/office/drawing/2014/main" id="{60D6CD09-E8D2-D74C-9F3E-F9A8ADC0CA73}"/>
              </a:ext>
            </a:extLst>
          </p:cNvPr>
          <p:cNvCxnSpPr>
            <a:cxnSpLocks/>
          </p:cNvCxnSpPr>
          <p:nvPr/>
        </p:nvCxnSpPr>
        <p:spPr>
          <a:xfrm>
            <a:off x="1028324" y="6053395"/>
            <a:ext cx="773863" cy="0"/>
          </a:xfrm>
          <a:prstGeom prst="line">
            <a:avLst/>
          </a:prstGeom>
          <a:ln w="28575"/>
        </p:spPr>
        <p:style>
          <a:lnRef idx="1">
            <a:schemeClr val="dk1"/>
          </a:lnRef>
          <a:fillRef idx="0">
            <a:schemeClr val="dk1"/>
          </a:fillRef>
          <a:effectRef idx="0">
            <a:schemeClr val="dk1"/>
          </a:effectRef>
          <a:fontRef idx="minor">
            <a:schemeClr val="tx1"/>
          </a:fontRef>
        </p:style>
      </p:cxnSp>
      <p:sp>
        <p:nvSpPr>
          <p:cNvPr id="91" name="TextBox 90">
            <a:extLst>
              <a:ext uri="{FF2B5EF4-FFF2-40B4-BE49-F238E27FC236}">
                <a16:creationId xmlns:a16="http://schemas.microsoft.com/office/drawing/2014/main" id="{0FEBA0A7-0720-814E-BA79-756F7E8205EA}"/>
              </a:ext>
            </a:extLst>
          </p:cNvPr>
          <p:cNvSpPr txBox="1"/>
          <p:nvPr/>
        </p:nvSpPr>
        <p:spPr>
          <a:xfrm>
            <a:off x="235506" y="5046960"/>
            <a:ext cx="1454185" cy="400110"/>
          </a:xfrm>
          <a:custGeom>
            <a:avLst/>
            <a:gdLst>
              <a:gd name="connsiteX0" fmla="*/ 0 w 1454185"/>
              <a:gd name="connsiteY0" fmla="*/ 0 h 400110"/>
              <a:gd name="connsiteX1" fmla="*/ 484728 w 1454185"/>
              <a:gd name="connsiteY1" fmla="*/ 0 h 400110"/>
              <a:gd name="connsiteX2" fmla="*/ 983999 w 1454185"/>
              <a:gd name="connsiteY2" fmla="*/ 0 h 400110"/>
              <a:gd name="connsiteX3" fmla="*/ 1454185 w 1454185"/>
              <a:gd name="connsiteY3" fmla="*/ 0 h 400110"/>
              <a:gd name="connsiteX4" fmla="*/ 1454185 w 1454185"/>
              <a:gd name="connsiteY4" fmla="*/ 400110 h 400110"/>
              <a:gd name="connsiteX5" fmla="*/ 1013082 w 1454185"/>
              <a:gd name="connsiteY5" fmla="*/ 400110 h 400110"/>
              <a:gd name="connsiteX6" fmla="*/ 557438 w 1454185"/>
              <a:gd name="connsiteY6" fmla="*/ 400110 h 400110"/>
              <a:gd name="connsiteX7" fmla="*/ 0 w 1454185"/>
              <a:gd name="connsiteY7" fmla="*/ 400110 h 400110"/>
              <a:gd name="connsiteX8" fmla="*/ 0 w 1454185"/>
              <a:gd name="connsiteY8" fmla="*/ 0 h 400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4185" h="400110" fill="none" extrusionOk="0">
                <a:moveTo>
                  <a:pt x="0" y="0"/>
                </a:moveTo>
                <a:cubicBezTo>
                  <a:pt x="158712" y="-24709"/>
                  <a:pt x="295606" y="28089"/>
                  <a:pt x="484728" y="0"/>
                </a:cubicBezTo>
                <a:cubicBezTo>
                  <a:pt x="673850" y="-28089"/>
                  <a:pt x="780147" y="24974"/>
                  <a:pt x="983999" y="0"/>
                </a:cubicBezTo>
                <a:cubicBezTo>
                  <a:pt x="1187851" y="-24974"/>
                  <a:pt x="1350056" y="44013"/>
                  <a:pt x="1454185" y="0"/>
                </a:cubicBezTo>
                <a:cubicBezTo>
                  <a:pt x="1462110" y="113210"/>
                  <a:pt x="1451124" y="281004"/>
                  <a:pt x="1454185" y="400110"/>
                </a:cubicBezTo>
                <a:cubicBezTo>
                  <a:pt x="1295916" y="442997"/>
                  <a:pt x="1200004" y="356686"/>
                  <a:pt x="1013082" y="400110"/>
                </a:cubicBezTo>
                <a:cubicBezTo>
                  <a:pt x="826160" y="443534"/>
                  <a:pt x="725976" y="346204"/>
                  <a:pt x="557438" y="400110"/>
                </a:cubicBezTo>
                <a:cubicBezTo>
                  <a:pt x="388900" y="454016"/>
                  <a:pt x="245761" y="361822"/>
                  <a:pt x="0" y="400110"/>
                </a:cubicBezTo>
                <a:cubicBezTo>
                  <a:pt x="-7848" y="221366"/>
                  <a:pt x="18762" y="95876"/>
                  <a:pt x="0" y="0"/>
                </a:cubicBezTo>
                <a:close/>
              </a:path>
              <a:path w="1454185" h="400110" stroke="0" extrusionOk="0">
                <a:moveTo>
                  <a:pt x="0" y="0"/>
                </a:moveTo>
                <a:cubicBezTo>
                  <a:pt x="213128" y="-50596"/>
                  <a:pt x="298523" y="31095"/>
                  <a:pt x="499270" y="0"/>
                </a:cubicBezTo>
                <a:cubicBezTo>
                  <a:pt x="700017" y="-31095"/>
                  <a:pt x="776065" y="49493"/>
                  <a:pt x="954915" y="0"/>
                </a:cubicBezTo>
                <a:cubicBezTo>
                  <a:pt x="1133766" y="-49493"/>
                  <a:pt x="1272370" y="29462"/>
                  <a:pt x="1454185" y="0"/>
                </a:cubicBezTo>
                <a:cubicBezTo>
                  <a:pt x="1500416" y="148967"/>
                  <a:pt x="1407916" y="316227"/>
                  <a:pt x="1454185" y="400110"/>
                </a:cubicBezTo>
                <a:cubicBezTo>
                  <a:pt x="1302644" y="446843"/>
                  <a:pt x="1116522" y="358868"/>
                  <a:pt x="969457" y="400110"/>
                </a:cubicBezTo>
                <a:cubicBezTo>
                  <a:pt x="822392" y="441352"/>
                  <a:pt x="654626" y="368434"/>
                  <a:pt x="455645" y="400110"/>
                </a:cubicBezTo>
                <a:cubicBezTo>
                  <a:pt x="256664" y="431786"/>
                  <a:pt x="141141" y="359462"/>
                  <a:pt x="0" y="400110"/>
                </a:cubicBezTo>
                <a:cubicBezTo>
                  <a:pt x="-40979" y="268063"/>
                  <a:pt x="43038" y="192061"/>
                  <a:pt x="0" y="0"/>
                </a:cubicBezTo>
                <a:close/>
              </a:path>
            </a:pathLst>
          </a:custGeom>
          <a:solidFill>
            <a:schemeClr val="accent4">
              <a:lumMod val="20000"/>
              <a:lumOff val="80000"/>
            </a:schemeClr>
          </a:solidFill>
          <a:ln>
            <a:solidFill>
              <a:schemeClr val="tx1"/>
            </a:solidFill>
            <a:extLst>
              <a:ext uri="{C807C97D-BFC1-408E-A445-0C87EB9F89A2}">
                <ask:lineSketchStyleProps xmlns:ask="http://schemas.microsoft.com/office/drawing/2018/sketchyshapes" sd="1670402538">
                  <a:prstGeom prst="rect">
                    <a:avLst/>
                  </a:prstGeom>
                  <ask:type>
                    <ask:lineSketchScribble/>
                  </ask:type>
                </ask:lineSketchStyleProps>
              </a:ext>
            </a:extLst>
          </a:ln>
        </p:spPr>
        <p:txBody>
          <a:bodyPr wrap="square" rtlCol="0">
            <a:spAutoFit/>
          </a:bodyPr>
          <a:lstStyle/>
          <a:p>
            <a:pPr algn="ctr"/>
            <a:r>
              <a:rPr lang="en-US" sz="1000" dirty="0">
                <a:latin typeface="Dosis" panose="02010503020202060003" pitchFamily="2" charset="77"/>
              </a:rPr>
              <a:t>Temperate Deciduous Woodlands</a:t>
            </a:r>
          </a:p>
        </p:txBody>
      </p:sp>
      <p:sp>
        <p:nvSpPr>
          <p:cNvPr id="99" name="TextBox 98">
            <a:extLst>
              <a:ext uri="{FF2B5EF4-FFF2-40B4-BE49-F238E27FC236}">
                <a16:creationId xmlns:a16="http://schemas.microsoft.com/office/drawing/2014/main" id="{A0EF52EA-3191-594D-83CE-9F33D82AD832}"/>
              </a:ext>
            </a:extLst>
          </p:cNvPr>
          <p:cNvSpPr txBox="1"/>
          <p:nvPr/>
        </p:nvSpPr>
        <p:spPr>
          <a:xfrm>
            <a:off x="359667" y="1228428"/>
            <a:ext cx="971510" cy="553998"/>
          </a:xfrm>
          <a:custGeom>
            <a:avLst/>
            <a:gdLst>
              <a:gd name="connsiteX0" fmla="*/ 0 w 971510"/>
              <a:gd name="connsiteY0" fmla="*/ 0 h 553998"/>
              <a:gd name="connsiteX1" fmla="*/ 485755 w 971510"/>
              <a:gd name="connsiteY1" fmla="*/ 0 h 553998"/>
              <a:gd name="connsiteX2" fmla="*/ 971510 w 971510"/>
              <a:gd name="connsiteY2" fmla="*/ 0 h 553998"/>
              <a:gd name="connsiteX3" fmla="*/ 971510 w 971510"/>
              <a:gd name="connsiteY3" fmla="*/ 553998 h 553998"/>
              <a:gd name="connsiteX4" fmla="*/ 495470 w 971510"/>
              <a:gd name="connsiteY4" fmla="*/ 553998 h 553998"/>
              <a:gd name="connsiteX5" fmla="*/ 0 w 971510"/>
              <a:gd name="connsiteY5" fmla="*/ 553998 h 553998"/>
              <a:gd name="connsiteX6" fmla="*/ 0 w 971510"/>
              <a:gd name="connsiteY6" fmla="*/ 0 h 553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1510" h="553998" fill="none" extrusionOk="0">
                <a:moveTo>
                  <a:pt x="0" y="0"/>
                </a:moveTo>
                <a:cubicBezTo>
                  <a:pt x="115405" y="-6158"/>
                  <a:pt x="353759" y="41424"/>
                  <a:pt x="485755" y="0"/>
                </a:cubicBezTo>
                <a:cubicBezTo>
                  <a:pt x="617751" y="-41424"/>
                  <a:pt x="731105" y="28056"/>
                  <a:pt x="971510" y="0"/>
                </a:cubicBezTo>
                <a:cubicBezTo>
                  <a:pt x="1008404" y="165450"/>
                  <a:pt x="958872" y="399337"/>
                  <a:pt x="971510" y="553998"/>
                </a:cubicBezTo>
                <a:cubicBezTo>
                  <a:pt x="783651" y="563546"/>
                  <a:pt x="626432" y="533696"/>
                  <a:pt x="495470" y="553998"/>
                </a:cubicBezTo>
                <a:cubicBezTo>
                  <a:pt x="364508" y="574300"/>
                  <a:pt x="225948" y="527230"/>
                  <a:pt x="0" y="553998"/>
                </a:cubicBezTo>
                <a:cubicBezTo>
                  <a:pt x="-48477" y="302094"/>
                  <a:pt x="718" y="165843"/>
                  <a:pt x="0" y="0"/>
                </a:cubicBezTo>
                <a:close/>
              </a:path>
              <a:path w="971510" h="553998" stroke="0" extrusionOk="0">
                <a:moveTo>
                  <a:pt x="0" y="0"/>
                </a:moveTo>
                <a:cubicBezTo>
                  <a:pt x="146040" y="-56219"/>
                  <a:pt x="291715" y="9358"/>
                  <a:pt x="495470" y="0"/>
                </a:cubicBezTo>
                <a:cubicBezTo>
                  <a:pt x="699225" y="-9358"/>
                  <a:pt x="817313" y="28781"/>
                  <a:pt x="971510" y="0"/>
                </a:cubicBezTo>
                <a:cubicBezTo>
                  <a:pt x="1012938" y="251952"/>
                  <a:pt x="939257" y="352450"/>
                  <a:pt x="971510" y="553998"/>
                </a:cubicBezTo>
                <a:cubicBezTo>
                  <a:pt x="817602" y="565336"/>
                  <a:pt x="629398" y="517784"/>
                  <a:pt x="514900" y="553998"/>
                </a:cubicBezTo>
                <a:cubicBezTo>
                  <a:pt x="400402" y="590212"/>
                  <a:pt x="114585" y="537371"/>
                  <a:pt x="0" y="553998"/>
                </a:cubicBezTo>
                <a:cubicBezTo>
                  <a:pt x="-31120" y="340816"/>
                  <a:pt x="40161" y="136157"/>
                  <a:pt x="0" y="0"/>
                </a:cubicBezTo>
                <a:close/>
              </a:path>
            </a:pathLst>
          </a:custGeom>
          <a:solidFill>
            <a:schemeClr val="accent4">
              <a:lumMod val="20000"/>
              <a:lumOff val="80000"/>
            </a:schemeClr>
          </a:solidFill>
          <a:ln>
            <a:solidFill>
              <a:schemeClr val="tx1"/>
            </a:solidFill>
            <a:extLst>
              <a:ext uri="{C807C97D-BFC1-408E-A445-0C87EB9F89A2}">
                <ask:lineSketchStyleProps xmlns:ask="http://schemas.microsoft.com/office/drawing/2018/sketchyshapes" sd="1670402538">
                  <a:prstGeom prst="rect">
                    <a:avLst/>
                  </a:prstGeom>
                  <ask:type>
                    <ask:lineSketchScribble/>
                  </ask:type>
                </ask:lineSketchStyleProps>
              </a:ext>
            </a:extLst>
          </a:ln>
        </p:spPr>
        <p:txBody>
          <a:bodyPr wrap="square" rtlCol="0">
            <a:spAutoFit/>
          </a:bodyPr>
          <a:lstStyle/>
          <a:p>
            <a:pPr algn="ctr"/>
            <a:r>
              <a:rPr lang="en-US" sz="1000" dirty="0">
                <a:latin typeface="Dosis" panose="02010503020202060003" pitchFamily="2" charset="77"/>
              </a:rPr>
              <a:t>Rock landscapes</a:t>
            </a:r>
          </a:p>
          <a:p>
            <a:pPr algn="ctr"/>
            <a:endParaRPr lang="en-US" sz="1000" dirty="0">
              <a:latin typeface="Dosis" panose="02010503020202060003" pitchFamily="2" charset="77"/>
            </a:endParaRPr>
          </a:p>
        </p:txBody>
      </p:sp>
      <p:sp>
        <p:nvSpPr>
          <p:cNvPr id="101" name="TextBox 100">
            <a:extLst>
              <a:ext uri="{FF2B5EF4-FFF2-40B4-BE49-F238E27FC236}">
                <a16:creationId xmlns:a16="http://schemas.microsoft.com/office/drawing/2014/main" id="{713487AF-1BBA-0145-BB53-219A0E72AD70}"/>
              </a:ext>
            </a:extLst>
          </p:cNvPr>
          <p:cNvSpPr txBox="1"/>
          <p:nvPr/>
        </p:nvSpPr>
        <p:spPr>
          <a:xfrm>
            <a:off x="723550" y="1904177"/>
            <a:ext cx="761539" cy="553998"/>
          </a:xfrm>
          <a:custGeom>
            <a:avLst/>
            <a:gdLst>
              <a:gd name="connsiteX0" fmla="*/ 0 w 761539"/>
              <a:gd name="connsiteY0" fmla="*/ 0 h 553998"/>
              <a:gd name="connsiteX1" fmla="*/ 380770 w 761539"/>
              <a:gd name="connsiteY1" fmla="*/ 0 h 553998"/>
              <a:gd name="connsiteX2" fmla="*/ 761539 w 761539"/>
              <a:gd name="connsiteY2" fmla="*/ 0 h 553998"/>
              <a:gd name="connsiteX3" fmla="*/ 761539 w 761539"/>
              <a:gd name="connsiteY3" fmla="*/ 553998 h 553998"/>
              <a:gd name="connsiteX4" fmla="*/ 388385 w 761539"/>
              <a:gd name="connsiteY4" fmla="*/ 553998 h 553998"/>
              <a:gd name="connsiteX5" fmla="*/ 0 w 761539"/>
              <a:gd name="connsiteY5" fmla="*/ 553998 h 553998"/>
              <a:gd name="connsiteX6" fmla="*/ 0 w 761539"/>
              <a:gd name="connsiteY6" fmla="*/ 0 h 553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1539" h="553998" fill="none" extrusionOk="0">
                <a:moveTo>
                  <a:pt x="0" y="0"/>
                </a:moveTo>
                <a:cubicBezTo>
                  <a:pt x="160296" y="-12160"/>
                  <a:pt x="263393" y="14535"/>
                  <a:pt x="380770" y="0"/>
                </a:cubicBezTo>
                <a:cubicBezTo>
                  <a:pt x="498147" y="-14535"/>
                  <a:pt x="644047" y="16532"/>
                  <a:pt x="761539" y="0"/>
                </a:cubicBezTo>
                <a:cubicBezTo>
                  <a:pt x="798433" y="165450"/>
                  <a:pt x="748901" y="399337"/>
                  <a:pt x="761539" y="553998"/>
                </a:cubicBezTo>
                <a:cubicBezTo>
                  <a:pt x="635167" y="560534"/>
                  <a:pt x="538752" y="536843"/>
                  <a:pt x="388385" y="553998"/>
                </a:cubicBezTo>
                <a:cubicBezTo>
                  <a:pt x="238018" y="571153"/>
                  <a:pt x="135388" y="507954"/>
                  <a:pt x="0" y="553998"/>
                </a:cubicBezTo>
                <a:cubicBezTo>
                  <a:pt x="-48477" y="302094"/>
                  <a:pt x="718" y="165843"/>
                  <a:pt x="0" y="0"/>
                </a:cubicBezTo>
                <a:close/>
              </a:path>
              <a:path w="761539" h="553998" stroke="0" extrusionOk="0">
                <a:moveTo>
                  <a:pt x="0" y="0"/>
                </a:moveTo>
                <a:cubicBezTo>
                  <a:pt x="81889" y="-17730"/>
                  <a:pt x="265050" y="20741"/>
                  <a:pt x="388385" y="0"/>
                </a:cubicBezTo>
                <a:cubicBezTo>
                  <a:pt x="511720" y="-20741"/>
                  <a:pt x="686294" y="28414"/>
                  <a:pt x="761539" y="0"/>
                </a:cubicBezTo>
                <a:cubicBezTo>
                  <a:pt x="802967" y="251952"/>
                  <a:pt x="729286" y="352450"/>
                  <a:pt x="761539" y="553998"/>
                </a:cubicBezTo>
                <a:cubicBezTo>
                  <a:pt x="593447" y="568440"/>
                  <a:pt x="490887" y="532417"/>
                  <a:pt x="403616" y="553998"/>
                </a:cubicBezTo>
                <a:cubicBezTo>
                  <a:pt x="316345" y="575579"/>
                  <a:pt x="92940" y="551997"/>
                  <a:pt x="0" y="553998"/>
                </a:cubicBezTo>
                <a:cubicBezTo>
                  <a:pt x="-31120" y="340816"/>
                  <a:pt x="40161" y="136157"/>
                  <a:pt x="0" y="0"/>
                </a:cubicBezTo>
                <a:close/>
              </a:path>
            </a:pathLst>
          </a:custGeom>
          <a:solidFill>
            <a:schemeClr val="accent4">
              <a:lumMod val="20000"/>
              <a:lumOff val="80000"/>
            </a:schemeClr>
          </a:solidFill>
          <a:ln>
            <a:solidFill>
              <a:schemeClr val="tx1"/>
            </a:solidFill>
            <a:extLst>
              <a:ext uri="{C807C97D-BFC1-408E-A445-0C87EB9F89A2}">
                <ask:lineSketchStyleProps xmlns:ask="http://schemas.microsoft.com/office/drawing/2018/sketchyshapes" sd="1670402538">
                  <a:prstGeom prst="rect">
                    <a:avLst/>
                  </a:prstGeom>
                  <ask:type>
                    <ask:lineSketchScribble/>
                  </ask:type>
                </ask:lineSketchStyleProps>
              </a:ext>
            </a:extLst>
          </a:ln>
        </p:spPr>
        <p:txBody>
          <a:bodyPr wrap="square" rtlCol="0">
            <a:spAutoFit/>
          </a:bodyPr>
          <a:lstStyle/>
          <a:p>
            <a:pPr algn="ctr"/>
            <a:r>
              <a:rPr lang="en-US" sz="1000" dirty="0">
                <a:latin typeface="Dosis" panose="02010503020202060003" pitchFamily="2" charset="77"/>
              </a:rPr>
              <a:t>River landscapes</a:t>
            </a:r>
          </a:p>
          <a:p>
            <a:pPr algn="ctr"/>
            <a:endParaRPr lang="en-US" sz="1000" dirty="0">
              <a:latin typeface="Dosis" panose="02010503020202060003" pitchFamily="2" charset="77"/>
            </a:endParaRPr>
          </a:p>
        </p:txBody>
      </p:sp>
      <p:sp>
        <p:nvSpPr>
          <p:cNvPr id="102" name="TextBox 101">
            <a:extLst>
              <a:ext uri="{FF2B5EF4-FFF2-40B4-BE49-F238E27FC236}">
                <a16:creationId xmlns:a16="http://schemas.microsoft.com/office/drawing/2014/main" id="{2CA6BE24-E102-CA48-B204-61062AC14FF2}"/>
              </a:ext>
            </a:extLst>
          </p:cNvPr>
          <p:cNvSpPr txBox="1"/>
          <p:nvPr/>
        </p:nvSpPr>
        <p:spPr>
          <a:xfrm>
            <a:off x="2514278" y="2693424"/>
            <a:ext cx="886616" cy="553998"/>
          </a:xfrm>
          <a:custGeom>
            <a:avLst/>
            <a:gdLst>
              <a:gd name="connsiteX0" fmla="*/ 0 w 886616"/>
              <a:gd name="connsiteY0" fmla="*/ 0 h 553998"/>
              <a:gd name="connsiteX1" fmla="*/ 443308 w 886616"/>
              <a:gd name="connsiteY1" fmla="*/ 0 h 553998"/>
              <a:gd name="connsiteX2" fmla="*/ 886616 w 886616"/>
              <a:gd name="connsiteY2" fmla="*/ 0 h 553998"/>
              <a:gd name="connsiteX3" fmla="*/ 886616 w 886616"/>
              <a:gd name="connsiteY3" fmla="*/ 553998 h 553998"/>
              <a:gd name="connsiteX4" fmla="*/ 452174 w 886616"/>
              <a:gd name="connsiteY4" fmla="*/ 553998 h 553998"/>
              <a:gd name="connsiteX5" fmla="*/ 0 w 886616"/>
              <a:gd name="connsiteY5" fmla="*/ 553998 h 553998"/>
              <a:gd name="connsiteX6" fmla="*/ 0 w 886616"/>
              <a:gd name="connsiteY6" fmla="*/ 0 h 553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6616" h="553998" fill="none" extrusionOk="0">
                <a:moveTo>
                  <a:pt x="0" y="0"/>
                </a:moveTo>
                <a:cubicBezTo>
                  <a:pt x="119051" y="-16558"/>
                  <a:pt x="306653" y="47516"/>
                  <a:pt x="443308" y="0"/>
                </a:cubicBezTo>
                <a:cubicBezTo>
                  <a:pt x="579963" y="-47516"/>
                  <a:pt x="778142" y="17868"/>
                  <a:pt x="886616" y="0"/>
                </a:cubicBezTo>
                <a:cubicBezTo>
                  <a:pt x="923510" y="165450"/>
                  <a:pt x="873978" y="399337"/>
                  <a:pt x="886616" y="553998"/>
                </a:cubicBezTo>
                <a:cubicBezTo>
                  <a:pt x="781480" y="557042"/>
                  <a:pt x="547463" y="519393"/>
                  <a:pt x="452174" y="553998"/>
                </a:cubicBezTo>
                <a:cubicBezTo>
                  <a:pt x="356885" y="588603"/>
                  <a:pt x="184356" y="539912"/>
                  <a:pt x="0" y="553998"/>
                </a:cubicBezTo>
                <a:cubicBezTo>
                  <a:pt x="-48477" y="302094"/>
                  <a:pt x="718" y="165843"/>
                  <a:pt x="0" y="0"/>
                </a:cubicBezTo>
                <a:close/>
              </a:path>
              <a:path w="886616" h="553998" stroke="0" extrusionOk="0">
                <a:moveTo>
                  <a:pt x="0" y="0"/>
                </a:moveTo>
                <a:cubicBezTo>
                  <a:pt x="159350" y="-37553"/>
                  <a:pt x="340185" y="9707"/>
                  <a:pt x="452174" y="0"/>
                </a:cubicBezTo>
                <a:cubicBezTo>
                  <a:pt x="564163" y="-9707"/>
                  <a:pt x="749459" y="13856"/>
                  <a:pt x="886616" y="0"/>
                </a:cubicBezTo>
                <a:cubicBezTo>
                  <a:pt x="928044" y="251952"/>
                  <a:pt x="854363" y="352450"/>
                  <a:pt x="886616" y="553998"/>
                </a:cubicBezTo>
                <a:cubicBezTo>
                  <a:pt x="691088" y="603842"/>
                  <a:pt x="555698" y="539465"/>
                  <a:pt x="469906" y="553998"/>
                </a:cubicBezTo>
                <a:cubicBezTo>
                  <a:pt x="384114" y="568531"/>
                  <a:pt x="105902" y="552432"/>
                  <a:pt x="0" y="553998"/>
                </a:cubicBezTo>
                <a:cubicBezTo>
                  <a:pt x="-31120" y="340816"/>
                  <a:pt x="40161" y="136157"/>
                  <a:pt x="0" y="0"/>
                </a:cubicBezTo>
                <a:close/>
              </a:path>
            </a:pathLst>
          </a:custGeom>
          <a:solidFill>
            <a:schemeClr val="accent4">
              <a:lumMod val="20000"/>
              <a:lumOff val="80000"/>
            </a:schemeClr>
          </a:solidFill>
          <a:ln>
            <a:solidFill>
              <a:schemeClr val="tx1"/>
            </a:solidFill>
            <a:extLst>
              <a:ext uri="{C807C97D-BFC1-408E-A445-0C87EB9F89A2}">
                <ask:lineSketchStyleProps xmlns:ask="http://schemas.microsoft.com/office/drawing/2018/sketchyshapes" sd="1670402538">
                  <a:prstGeom prst="rect">
                    <a:avLst/>
                  </a:prstGeom>
                  <ask:type>
                    <ask:lineSketchScribble/>
                  </ask:type>
                </ask:lineSketchStyleProps>
              </a:ext>
            </a:extLst>
          </a:ln>
        </p:spPr>
        <p:txBody>
          <a:bodyPr wrap="square" rtlCol="0">
            <a:spAutoFit/>
          </a:bodyPr>
          <a:lstStyle/>
          <a:p>
            <a:pPr algn="ctr"/>
            <a:r>
              <a:rPr lang="en-US" sz="1000" dirty="0">
                <a:latin typeface="Dosis" panose="02010503020202060003" pitchFamily="2" charset="77"/>
              </a:rPr>
              <a:t>Coastal landscapes</a:t>
            </a:r>
          </a:p>
          <a:p>
            <a:pPr algn="ctr"/>
            <a:endParaRPr lang="en-US" sz="1000" dirty="0">
              <a:latin typeface="Dosis" panose="02010503020202060003" pitchFamily="2" charset="77"/>
            </a:endParaRPr>
          </a:p>
        </p:txBody>
      </p:sp>
      <p:cxnSp>
        <p:nvCxnSpPr>
          <p:cNvPr id="103" name="Straight Connector 102">
            <a:extLst>
              <a:ext uri="{FF2B5EF4-FFF2-40B4-BE49-F238E27FC236}">
                <a16:creationId xmlns:a16="http://schemas.microsoft.com/office/drawing/2014/main" id="{389771BA-095A-A044-9FA6-C325F01AAFAA}"/>
              </a:ext>
            </a:extLst>
          </p:cNvPr>
          <p:cNvCxnSpPr>
            <a:cxnSpLocks/>
            <a:stCxn id="99" idx="3"/>
          </p:cNvCxnSpPr>
          <p:nvPr/>
        </p:nvCxnSpPr>
        <p:spPr>
          <a:xfrm flipV="1">
            <a:off x="1331177" y="1295254"/>
            <a:ext cx="924078" cy="210173"/>
          </a:xfrm>
          <a:prstGeom prst="line">
            <a:avLst/>
          </a:prstGeom>
          <a:ln w="28575"/>
        </p:spPr>
        <p:style>
          <a:lnRef idx="1">
            <a:schemeClr val="dk1"/>
          </a:lnRef>
          <a:fillRef idx="0">
            <a:schemeClr val="dk1"/>
          </a:fillRef>
          <a:effectRef idx="0">
            <a:schemeClr val="dk1"/>
          </a:effectRef>
          <a:fontRef idx="minor">
            <a:schemeClr val="tx1"/>
          </a:fontRef>
        </p:style>
      </p:cxnSp>
      <p:cxnSp>
        <p:nvCxnSpPr>
          <p:cNvPr id="106" name="Straight Connector 105">
            <a:extLst>
              <a:ext uri="{FF2B5EF4-FFF2-40B4-BE49-F238E27FC236}">
                <a16:creationId xmlns:a16="http://schemas.microsoft.com/office/drawing/2014/main" id="{C461CC79-B6CF-034B-A328-8D668B79B693}"/>
              </a:ext>
            </a:extLst>
          </p:cNvPr>
          <p:cNvCxnSpPr>
            <a:cxnSpLocks/>
            <a:stCxn id="101" idx="3"/>
            <a:endCxn id="22" idx="2"/>
          </p:cNvCxnSpPr>
          <p:nvPr/>
        </p:nvCxnSpPr>
        <p:spPr>
          <a:xfrm flipV="1">
            <a:off x="1485089" y="1984412"/>
            <a:ext cx="317098" cy="196764"/>
          </a:xfrm>
          <a:prstGeom prst="line">
            <a:avLst/>
          </a:prstGeom>
          <a:ln w="28575"/>
        </p:spPr>
        <p:style>
          <a:lnRef idx="1">
            <a:schemeClr val="dk1"/>
          </a:lnRef>
          <a:fillRef idx="0">
            <a:schemeClr val="dk1"/>
          </a:fillRef>
          <a:effectRef idx="0">
            <a:schemeClr val="dk1"/>
          </a:effectRef>
          <a:fontRef idx="minor">
            <a:schemeClr val="tx1"/>
          </a:fontRef>
        </p:style>
      </p:cxnSp>
      <p:cxnSp>
        <p:nvCxnSpPr>
          <p:cNvPr id="110" name="Straight Connector 109">
            <a:extLst>
              <a:ext uri="{FF2B5EF4-FFF2-40B4-BE49-F238E27FC236}">
                <a16:creationId xmlns:a16="http://schemas.microsoft.com/office/drawing/2014/main" id="{C445E85E-D6A4-AD41-B408-223A04D82298}"/>
              </a:ext>
            </a:extLst>
          </p:cNvPr>
          <p:cNvCxnSpPr>
            <a:cxnSpLocks/>
            <a:endCxn id="22" idx="6"/>
          </p:cNvCxnSpPr>
          <p:nvPr/>
        </p:nvCxnSpPr>
        <p:spPr>
          <a:xfrm flipV="1">
            <a:off x="3160571" y="1984412"/>
            <a:ext cx="140271" cy="740472"/>
          </a:xfrm>
          <a:prstGeom prst="line">
            <a:avLst/>
          </a:prstGeom>
          <a:ln w="28575"/>
        </p:spPr>
        <p:style>
          <a:lnRef idx="1">
            <a:schemeClr val="dk1"/>
          </a:lnRef>
          <a:fillRef idx="0">
            <a:schemeClr val="dk1"/>
          </a:fillRef>
          <a:effectRef idx="0">
            <a:schemeClr val="dk1"/>
          </a:effectRef>
          <a:fontRef idx="minor">
            <a:schemeClr val="tx1"/>
          </a:fontRef>
        </p:style>
      </p:cxnSp>
      <p:sp>
        <p:nvSpPr>
          <p:cNvPr id="113" name="TextBox 112">
            <a:extLst>
              <a:ext uri="{FF2B5EF4-FFF2-40B4-BE49-F238E27FC236}">
                <a16:creationId xmlns:a16="http://schemas.microsoft.com/office/drawing/2014/main" id="{9907C50C-959A-C24D-BF25-D8E6DD51A2F8}"/>
              </a:ext>
            </a:extLst>
          </p:cNvPr>
          <p:cNvSpPr txBox="1"/>
          <p:nvPr/>
        </p:nvSpPr>
        <p:spPr>
          <a:xfrm>
            <a:off x="73969" y="763500"/>
            <a:ext cx="4004741" cy="400110"/>
          </a:xfrm>
          <a:prstGeom prst="rect">
            <a:avLst/>
          </a:prstGeom>
          <a:noFill/>
        </p:spPr>
        <p:txBody>
          <a:bodyPr wrap="square" rtlCol="0">
            <a:spAutoFit/>
          </a:bodyPr>
          <a:lstStyle/>
          <a:p>
            <a:r>
              <a:rPr lang="en-US" sz="2000" dirty="0">
                <a:solidFill>
                  <a:srgbClr val="CBF7A0"/>
                </a:solidFill>
                <a:latin typeface="Bebas Neue" panose="020B0606020202050201" pitchFamily="34" charset="77"/>
              </a:rPr>
              <a:t>Paper 1 </a:t>
            </a:r>
            <a:r>
              <a:rPr lang="en-US" sz="2000" dirty="0">
                <a:latin typeface="Bebas Neue" panose="020B0606020202050201" pitchFamily="34" charset="77"/>
              </a:rPr>
              <a:t>Physical environment (37.5%)</a:t>
            </a:r>
          </a:p>
        </p:txBody>
      </p:sp>
      <p:sp>
        <p:nvSpPr>
          <p:cNvPr id="116" name="TextBox 115">
            <a:extLst>
              <a:ext uri="{FF2B5EF4-FFF2-40B4-BE49-F238E27FC236}">
                <a16:creationId xmlns:a16="http://schemas.microsoft.com/office/drawing/2014/main" id="{767EF492-1C38-7449-A48D-5DB3BB3F5E5D}"/>
              </a:ext>
            </a:extLst>
          </p:cNvPr>
          <p:cNvSpPr txBox="1"/>
          <p:nvPr/>
        </p:nvSpPr>
        <p:spPr>
          <a:xfrm>
            <a:off x="3621544" y="784758"/>
            <a:ext cx="4004741" cy="400110"/>
          </a:xfrm>
          <a:prstGeom prst="rect">
            <a:avLst/>
          </a:prstGeom>
          <a:noFill/>
        </p:spPr>
        <p:txBody>
          <a:bodyPr wrap="square" rtlCol="0">
            <a:spAutoFit/>
          </a:bodyPr>
          <a:lstStyle/>
          <a:p>
            <a:r>
              <a:rPr lang="en-US" sz="2000" dirty="0">
                <a:solidFill>
                  <a:srgbClr val="FF9896"/>
                </a:solidFill>
                <a:latin typeface="Bebas Neue" panose="020B0606020202050201" pitchFamily="34" charset="77"/>
              </a:rPr>
              <a:t>Paper 2 </a:t>
            </a:r>
            <a:r>
              <a:rPr lang="en-US" sz="2000" dirty="0">
                <a:latin typeface="Bebas Neue" panose="020B0606020202050201" pitchFamily="34" charset="77"/>
              </a:rPr>
              <a:t>human environment (37.5%)</a:t>
            </a:r>
          </a:p>
        </p:txBody>
      </p:sp>
      <p:sp>
        <p:nvSpPr>
          <p:cNvPr id="117" name="Oval 116">
            <a:extLst>
              <a:ext uri="{FF2B5EF4-FFF2-40B4-BE49-F238E27FC236}">
                <a16:creationId xmlns:a16="http://schemas.microsoft.com/office/drawing/2014/main" id="{BA19F29F-E4CB-C944-BECA-49EE5D1D2613}"/>
              </a:ext>
            </a:extLst>
          </p:cNvPr>
          <p:cNvSpPr/>
          <p:nvPr/>
        </p:nvSpPr>
        <p:spPr>
          <a:xfrm>
            <a:off x="4852675" y="1384923"/>
            <a:ext cx="1278174" cy="1593131"/>
          </a:xfrm>
          <a:custGeom>
            <a:avLst/>
            <a:gdLst>
              <a:gd name="connsiteX0" fmla="*/ 0 w 1278174"/>
              <a:gd name="connsiteY0" fmla="*/ 796566 h 1593131"/>
              <a:gd name="connsiteX1" fmla="*/ 639087 w 1278174"/>
              <a:gd name="connsiteY1" fmla="*/ 0 h 1593131"/>
              <a:gd name="connsiteX2" fmla="*/ 1278174 w 1278174"/>
              <a:gd name="connsiteY2" fmla="*/ 796566 h 1593131"/>
              <a:gd name="connsiteX3" fmla="*/ 639087 w 1278174"/>
              <a:gd name="connsiteY3" fmla="*/ 1593132 h 1593131"/>
              <a:gd name="connsiteX4" fmla="*/ 0 w 1278174"/>
              <a:gd name="connsiteY4" fmla="*/ 796566 h 1593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8174" h="1593131" fill="none" extrusionOk="0">
                <a:moveTo>
                  <a:pt x="0" y="796566"/>
                </a:moveTo>
                <a:cubicBezTo>
                  <a:pt x="41235" y="361527"/>
                  <a:pt x="306207" y="-41319"/>
                  <a:pt x="639087" y="0"/>
                </a:cubicBezTo>
                <a:cubicBezTo>
                  <a:pt x="933746" y="-8928"/>
                  <a:pt x="1263631" y="370328"/>
                  <a:pt x="1278174" y="796566"/>
                </a:cubicBezTo>
                <a:cubicBezTo>
                  <a:pt x="1270370" y="1162079"/>
                  <a:pt x="948030" y="1654300"/>
                  <a:pt x="639087" y="1593132"/>
                </a:cubicBezTo>
                <a:cubicBezTo>
                  <a:pt x="309822" y="1606396"/>
                  <a:pt x="42831" y="1246795"/>
                  <a:pt x="0" y="796566"/>
                </a:cubicBezTo>
                <a:close/>
              </a:path>
              <a:path w="1278174" h="1593131" stroke="0" extrusionOk="0">
                <a:moveTo>
                  <a:pt x="0" y="796566"/>
                </a:moveTo>
                <a:cubicBezTo>
                  <a:pt x="-19904" y="344358"/>
                  <a:pt x="273849" y="4609"/>
                  <a:pt x="639087" y="0"/>
                </a:cubicBezTo>
                <a:cubicBezTo>
                  <a:pt x="1004603" y="2644"/>
                  <a:pt x="1229938" y="358169"/>
                  <a:pt x="1278174" y="796566"/>
                </a:cubicBezTo>
                <a:cubicBezTo>
                  <a:pt x="1247287" y="1266660"/>
                  <a:pt x="989718" y="1605995"/>
                  <a:pt x="639087" y="1593132"/>
                </a:cubicBezTo>
                <a:cubicBezTo>
                  <a:pt x="224183" y="1559240"/>
                  <a:pt x="94907" y="1281844"/>
                  <a:pt x="0" y="796566"/>
                </a:cubicBezTo>
                <a:close/>
              </a:path>
            </a:pathLst>
          </a:custGeom>
          <a:solidFill>
            <a:schemeClr val="bg1"/>
          </a:solidFill>
          <a:ln>
            <a:solidFill>
              <a:schemeClr val="tx1"/>
            </a:solidFill>
            <a:extLst>
              <a:ext uri="{C807C97D-BFC1-408E-A445-0C87EB9F89A2}">
                <ask:lineSketchStyleProps xmlns:ask="http://schemas.microsoft.com/office/drawing/2018/sketchyshapes" sd="1219033472">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r>
              <a:rPr lang="en-US" sz="1600" b="1" dirty="0">
                <a:solidFill>
                  <a:schemeClr val="tx1"/>
                </a:solidFill>
                <a:latin typeface="Bebas Neue" panose="020B0606020202050201" pitchFamily="34" charset="77"/>
              </a:rPr>
              <a:t>Section A </a:t>
            </a:r>
            <a:r>
              <a:rPr lang="en-US" sz="1200" b="1" dirty="0">
                <a:solidFill>
                  <a:schemeClr val="tx1"/>
                </a:solidFill>
                <a:latin typeface="Dosis" panose="02010503020202060003" pitchFamily="2" charset="77"/>
              </a:rPr>
              <a:t>Changing cities</a:t>
            </a:r>
          </a:p>
          <a:p>
            <a:pPr algn="ctr"/>
            <a:endParaRPr lang="en-US" sz="1300" dirty="0">
              <a:solidFill>
                <a:schemeClr val="tx1"/>
              </a:solidFill>
              <a:latin typeface="Dosis" panose="02010503020202060003" pitchFamily="2" charset="77"/>
            </a:endParaRPr>
          </a:p>
        </p:txBody>
      </p:sp>
      <p:sp>
        <p:nvSpPr>
          <p:cNvPr id="118" name="TextBox 117">
            <a:extLst>
              <a:ext uri="{FF2B5EF4-FFF2-40B4-BE49-F238E27FC236}">
                <a16:creationId xmlns:a16="http://schemas.microsoft.com/office/drawing/2014/main" id="{36646825-4503-F149-88C7-B7898234B117}"/>
              </a:ext>
            </a:extLst>
          </p:cNvPr>
          <p:cNvSpPr txBox="1"/>
          <p:nvPr/>
        </p:nvSpPr>
        <p:spPr>
          <a:xfrm>
            <a:off x="3753967" y="1532251"/>
            <a:ext cx="853934" cy="400110"/>
          </a:xfrm>
          <a:custGeom>
            <a:avLst/>
            <a:gdLst>
              <a:gd name="connsiteX0" fmla="*/ 0 w 853934"/>
              <a:gd name="connsiteY0" fmla="*/ 0 h 400110"/>
              <a:gd name="connsiteX1" fmla="*/ 426967 w 853934"/>
              <a:gd name="connsiteY1" fmla="*/ 0 h 400110"/>
              <a:gd name="connsiteX2" fmla="*/ 853934 w 853934"/>
              <a:gd name="connsiteY2" fmla="*/ 0 h 400110"/>
              <a:gd name="connsiteX3" fmla="*/ 853934 w 853934"/>
              <a:gd name="connsiteY3" fmla="*/ 400110 h 400110"/>
              <a:gd name="connsiteX4" fmla="*/ 435506 w 853934"/>
              <a:gd name="connsiteY4" fmla="*/ 400110 h 400110"/>
              <a:gd name="connsiteX5" fmla="*/ 0 w 853934"/>
              <a:gd name="connsiteY5" fmla="*/ 400110 h 400110"/>
              <a:gd name="connsiteX6" fmla="*/ 0 w 853934"/>
              <a:gd name="connsiteY6" fmla="*/ 0 h 400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3934" h="400110" fill="none" extrusionOk="0">
                <a:moveTo>
                  <a:pt x="0" y="0"/>
                </a:moveTo>
                <a:cubicBezTo>
                  <a:pt x="107630" y="-51042"/>
                  <a:pt x="321504" y="43701"/>
                  <a:pt x="426967" y="0"/>
                </a:cubicBezTo>
                <a:cubicBezTo>
                  <a:pt x="532430" y="-43701"/>
                  <a:pt x="671110" y="6771"/>
                  <a:pt x="853934" y="0"/>
                </a:cubicBezTo>
                <a:cubicBezTo>
                  <a:pt x="876854" y="168164"/>
                  <a:pt x="853092" y="238679"/>
                  <a:pt x="853934" y="400110"/>
                </a:cubicBezTo>
                <a:cubicBezTo>
                  <a:pt x="742719" y="423557"/>
                  <a:pt x="578033" y="394313"/>
                  <a:pt x="435506" y="400110"/>
                </a:cubicBezTo>
                <a:cubicBezTo>
                  <a:pt x="292979" y="405907"/>
                  <a:pt x="171919" y="373628"/>
                  <a:pt x="0" y="400110"/>
                </a:cubicBezTo>
                <a:cubicBezTo>
                  <a:pt x="-18750" y="207174"/>
                  <a:pt x="29734" y="141940"/>
                  <a:pt x="0" y="0"/>
                </a:cubicBezTo>
                <a:close/>
              </a:path>
              <a:path w="853934" h="400110" stroke="0" extrusionOk="0">
                <a:moveTo>
                  <a:pt x="0" y="0"/>
                </a:moveTo>
                <a:cubicBezTo>
                  <a:pt x="142180" y="-3398"/>
                  <a:pt x="337061" y="32195"/>
                  <a:pt x="435506" y="0"/>
                </a:cubicBezTo>
                <a:cubicBezTo>
                  <a:pt x="533951" y="-32195"/>
                  <a:pt x="707303" y="44883"/>
                  <a:pt x="853934" y="0"/>
                </a:cubicBezTo>
                <a:cubicBezTo>
                  <a:pt x="855758" y="148832"/>
                  <a:pt x="828250" y="280662"/>
                  <a:pt x="853934" y="400110"/>
                </a:cubicBezTo>
                <a:cubicBezTo>
                  <a:pt x="706235" y="412067"/>
                  <a:pt x="615222" y="396717"/>
                  <a:pt x="452585" y="400110"/>
                </a:cubicBezTo>
                <a:cubicBezTo>
                  <a:pt x="289948" y="403503"/>
                  <a:pt x="223778" y="375888"/>
                  <a:pt x="0" y="400110"/>
                </a:cubicBezTo>
                <a:cubicBezTo>
                  <a:pt x="-27077" y="278956"/>
                  <a:pt x="13405" y="109505"/>
                  <a:pt x="0" y="0"/>
                </a:cubicBezTo>
                <a:close/>
              </a:path>
            </a:pathLst>
          </a:custGeom>
          <a:solidFill>
            <a:schemeClr val="accent5">
              <a:lumMod val="20000"/>
              <a:lumOff val="80000"/>
            </a:schemeClr>
          </a:solidFill>
          <a:ln>
            <a:solidFill>
              <a:schemeClr val="tx1"/>
            </a:solidFill>
            <a:extLst>
              <a:ext uri="{C807C97D-BFC1-408E-A445-0C87EB9F89A2}">
                <ask:lineSketchStyleProps xmlns:ask="http://schemas.microsoft.com/office/drawing/2018/sketchyshapes" sd="1670402538">
                  <a:prstGeom prst="rect">
                    <a:avLst/>
                  </a:prstGeom>
                  <ask:type>
                    <ask:lineSketchScribble/>
                  </ask:type>
                </ask:lineSketchStyleProps>
              </a:ext>
            </a:extLst>
          </a:ln>
        </p:spPr>
        <p:txBody>
          <a:bodyPr wrap="square" rtlCol="0">
            <a:spAutoFit/>
          </a:bodyPr>
          <a:lstStyle/>
          <a:p>
            <a:pPr algn="ctr"/>
            <a:r>
              <a:rPr lang="en-US" sz="1000" dirty="0">
                <a:latin typeface="Dosis" panose="02010503020202060003" pitchFamily="2" charset="77"/>
              </a:rPr>
              <a:t>LIC City:</a:t>
            </a:r>
          </a:p>
          <a:p>
            <a:pPr algn="ctr"/>
            <a:r>
              <a:rPr lang="en-US" sz="1000" dirty="0">
                <a:latin typeface="Dosis" panose="02010503020202060003" pitchFamily="2" charset="77"/>
              </a:rPr>
              <a:t>Mexico City</a:t>
            </a:r>
          </a:p>
        </p:txBody>
      </p:sp>
      <p:cxnSp>
        <p:nvCxnSpPr>
          <p:cNvPr id="119" name="Straight Connector 118">
            <a:extLst>
              <a:ext uri="{FF2B5EF4-FFF2-40B4-BE49-F238E27FC236}">
                <a16:creationId xmlns:a16="http://schemas.microsoft.com/office/drawing/2014/main" id="{5BF8EDAB-EC43-F742-86C1-E0429D9DBA54}"/>
              </a:ext>
            </a:extLst>
          </p:cNvPr>
          <p:cNvCxnSpPr>
            <a:cxnSpLocks/>
          </p:cNvCxnSpPr>
          <p:nvPr/>
        </p:nvCxnSpPr>
        <p:spPr>
          <a:xfrm flipH="1" flipV="1">
            <a:off x="4622332" y="1570312"/>
            <a:ext cx="230343" cy="362050"/>
          </a:xfrm>
          <a:prstGeom prst="line">
            <a:avLst/>
          </a:prstGeom>
          <a:ln w="28575"/>
        </p:spPr>
        <p:style>
          <a:lnRef idx="1">
            <a:schemeClr val="dk1"/>
          </a:lnRef>
          <a:fillRef idx="0">
            <a:schemeClr val="dk1"/>
          </a:fillRef>
          <a:effectRef idx="0">
            <a:schemeClr val="dk1"/>
          </a:effectRef>
          <a:fontRef idx="minor">
            <a:schemeClr val="tx1"/>
          </a:fontRef>
        </p:style>
      </p:cxnSp>
      <p:sp>
        <p:nvSpPr>
          <p:cNvPr id="122" name="TextBox 121">
            <a:extLst>
              <a:ext uri="{FF2B5EF4-FFF2-40B4-BE49-F238E27FC236}">
                <a16:creationId xmlns:a16="http://schemas.microsoft.com/office/drawing/2014/main" id="{58D1FFA8-52C7-8A4B-A70D-EB9893E7804E}"/>
              </a:ext>
            </a:extLst>
          </p:cNvPr>
          <p:cNvSpPr txBox="1"/>
          <p:nvPr/>
        </p:nvSpPr>
        <p:spPr>
          <a:xfrm>
            <a:off x="3829452" y="2182606"/>
            <a:ext cx="868493" cy="400110"/>
          </a:xfrm>
          <a:custGeom>
            <a:avLst/>
            <a:gdLst>
              <a:gd name="connsiteX0" fmla="*/ 0 w 868493"/>
              <a:gd name="connsiteY0" fmla="*/ 0 h 400110"/>
              <a:gd name="connsiteX1" fmla="*/ 434247 w 868493"/>
              <a:gd name="connsiteY1" fmla="*/ 0 h 400110"/>
              <a:gd name="connsiteX2" fmla="*/ 868493 w 868493"/>
              <a:gd name="connsiteY2" fmla="*/ 0 h 400110"/>
              <a:gd name="connsiteX3" fmla="*/ 868493 w 868493"/>
              <a:gd name="connsiteY3" fmla="*/ 400110 h 400110"/>
              <a:gd name="connsiteX4" fmla="*/ 442931 w 868493"/>
              <a:gd name="connsiteY4" fmla="*/ 400110 h 400110"/>
              <a:gd name="connsiteX5" fmla="*/ 0 w 868493"/>
              <a:gd name="connsiteY5" fmla="*/ 400110 h 400110"/>
              <a:gd name="connsiteX6" fmla="*/ 0 w 868493"/>
              <a:gd name="connsiteY6" fmla="*/ 0 h 400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8493" h="400110" fill="none" extrusionOk="0">
                <a:moveTo>
                  <a:pt x="0" y="0"/>
                </a:moveTo>
                <a:cubicBezTo>
                  <a:pt x="102464" y="-9907"/>
                  <a:pt x="260148" y="45281"/>
                  <a:pt x="434247" y="0"/>
                </a:cubicBezTo>
                <a:cubicBezTo>
                  <a:pt x="608346" y="-45281"/>
                  <a:pt x="718231" y="5424"/>
                  <a:pt x="868493" y="0"/>
                </a:cubicBezTo>
                <a:cubicBezTo>
                  <a:pt x="891413" y="168164"/>
                  <a:pt x="867651" y="238679"/>
                  <a:pt x="868493" y="400110"/>
                </a:cubicBezTo>
                <a:cubicBezTo>
                  <a:pt x="684146" y="448859"/>
                  <a:pt x="560141" y="391510"/>
                  <a:pt x="442931" y="400110"/>
                </a:cubicBezTo>
                <a:cubicBezTo>
                  <a:pt x="325721" y="408710"/>
                  <a:pt x="191268" y="398036"/>
                  <a:pt x="0" y="400110"/>
                </a:cubicBezTo>
                <a:cubicBezTo>
                  <a:pt x="-18750" y="207174"/>
                  <a:pt x="29734" y="141940"/>
                  <a:pt x="0" y="0"/>
                </a:cubicBezTo>
                <a:close/>
              </a:path>
              <a:path w="868493" h="400110" stroke="0" extrusionOk="0">
                <a:moveTo>
                  <a:pt x="0" y="0"/>
                </a:moveTo>
                <a:cubicBezTo>
                  <a:pt x="132471" y="-3320"/>
                  <a:pt x="334687" y="21937"/>
                  <a:pt x="442931" y="0"/>
                </a:cubicBezTo>
                <a:cubicBezTo>
                  <a:pt x="551175" y="-21937"/>
                  <a:pt x="733282" y="26111"/>
                  <a:pt x="868493" y="0"/>
                </a:cubicBezTo>
                <a:cubicBezTo>
                  <a:pt x="870317" y="148832"/>
                  <a:pt x="842809" y="280662"/>
                  <a:pt x="868493" y="400110"/>
                </a:cubicBezTo>
                <a:cubicBezTo>
                  <a:pt x="722567" y="444254"/>
                  <a:pt x="609406" y="387939"/>
                  <a:pt x="460301" y="400110"/>
                </a:cubicBezTo>
                <a:cubicBezTo>
                  <a:pt x="311196" y="412281"/>
                  <a:pt x="115178" y="379724"/>
                  <a:pt x="0" y="400110"/>
                </a:cubicBezTo>
                <a:cubicBezTo>
                  <a:pt x="-27077" y="278956"/>
                  <a:pt x="13405" y="109505"/>
                  <a:pt x="0" y="0"/>
                </a:cubicBezTo>
                <a:close/>
              </a:path>
            </a:pathLst>
          </a:custGeom>
          <a:solidFill>
            <a:schemeClr val="accent4">
              <a:lumMod val="20000"/>
              <a:lumOff val="80000"/>
            </a:schemeClr>
          </a:solidFill>
          <a:ln>
            <a:solidFill>
              <a:schemeClr val="tx1"/>
            </a:solidFill>
            <a:extLst>
              <a:ext uri="{C807C97D-BFC1-408E-A445-0C87EB9F89A2}">
                <ask:lineSketchStyleProps xmlns:ask="http://schemas.microsoft.com/office/drawing/2018/sketchyshapes" sd="1670402538">
                  <a:prstGeom prst="rect">
                    <a:avLst/>
                  </a:prstGeom>
                  <ask:type>
                    <ask:lineSketchScribble/>
                  </ask:type>
                </ask:lineSketchStyleProps>
              </a:ext>
            </a:extLst>
          </a:ln>
        </p:spPr>
        <p:txBody>
          <a:bodyPr wrap="square" rtlCol="0">
            <a:spAutoFit/>
          </a:bodyPr>
          <a:lstStyle/>
          <a:p>
            <a:pPr algn="ctr"/>
            <a:r>
              <a:rPr lang="en-GB" sz="1000" dirty="0">
                <a:latin typeface="Dosis" panose="02010503020202060003" pitchFamily="2" charset="77"/>
              </a:rPr>
              <a:t>Urbanisation</a:t>
            </a:r>
          </a:p>
          <a:p>
            <a:pPr algn="ctr"/>
            <a:endParaRPr lang="en-GB" sz="1000" dirty="0">
              <a:latin typeface="Dosis" panose="02010503020202060003" pitchFamily="2" charset="77"/>
            </a:endParaRPr>
          </a:p>
        </p:txBody>
      </p:sp>
      <p:cxnSp>
        <p:nvCxnSpPr>
          <p:cNvPr id="123" name="Straight Connector 122">
            <a:extLst>
              <a:ext uri="{FF2B5EF4-FFF2-40B4-BE49-F238E27FC236}">
                <a16:creationId xmlns:a16="http://schemas.microsoft.com/office/drawing/2014/main" id="{4BC01F28-B910-A944-92C0-C5EB019A2E4B}"/>
              </a:ext>
            </a:extLst>
          </p:cNvPr>
          <p:cNvCxnSpPr>
            <a:cxnSpLocks/>
          </p:cNvCxnSpPr>
          <p:nvPr/>
        </p:nvCxnSpPr>
        <p:spPr>
          <a:xfrm flipH="1">
            <a:off x="4654412" y="2349032"/>
            <a:ext cx="285533" cy="56097"/>
          </a:xfrm>
          <a:prstGeom prst="line">
            <a:avLst/>
          </a:prstGeom>
          <a:ln w="28575"/>
        </p:spPr>
        <p:style>
          <a:lnRef idx="1">
            <a:schemeClr val="dk1"/>
          </a:lnRef>
          <a:fillRef idx="0">
            <a:schemeClr val="dk1"/>
          </a:fillRef>
          <a:effectRef idx="0">
            <a:schemeClr val="dk1"/>
          </a:effectRef>
          <a:fontRef idx="minor">
            <a:schemeClr val="tx1"/>
          </a:fontRef>
        </p:style>
      </p:cxnSp>
      <p:sp>
        <p:nvSpPr>
          <p:cNvPr id="126" name="TextBox 125">
            <a:extLst>
              <a:ext uri="{FF2B5EF4-FFF2-40B4-BE49-F238E27FC236}">
                <a16:creationId xmlns:a16="http://schemas.microsoft.com/office/drawing/2014/main" id="{1E177218-7F92-E542-BEFA-DE0151008A77}"/>
              </a:ext>
            </a:extLst>
          </p:cNvPr>
          <p:cNvSpPr txBox="1"/>
          <p:nvPr/>
        </p:nvSpPr>
        <p:spPr>
          <a:xfrm>
            <a:off x="6011916" y="2658062"/>
            <a:ext cx="853934" cy="400110"/>
          </a:xfrm>
          <a:custGeom>
            <a:avLst/>
            <a:gdLst>
              <a:gd name="connsiteX0" fmla="*/ 0 w 853934"/>
              <a:gd name="connsiteY0" fmla="*/ 0 h 400110"/>
              <a:gd name="connsiteX1" fmla="*/ 426967 w 853934"/>
              <a:gd name="connsiteY1" fmla="*/ 0 h 400110"/>
              <a:gd name="connsiteX2" fmla="*/ 853934 w 853934"/>
              <a:gd name="connsiteY2" fmla="*/ 0 h 400110"/>
              <a:gd name="connsiteX3" fmla="*/ 853934 w 853934"/>
              <a:gd name="connsiteY3" fmla="*/ 400110 h 400110"/>
              <a:gd name="connsiteX4" fmla="*/ 435506 w 853934"/>
              <a:gd name="connsiteY4" fmla="*/ 400110 h 400110"/>
              <a:gd name="connsiteX5" fmla="*/ 0 w 853934"/>
              <a:gd name="connsiteY5" fmla="*/ 400110 h 400110"/>
              <a:gd name="connsiteX6" fmla="*/ 0 w 853934"/>
              <a:gd name="connsiteY6" fmla="*/ 0 h 400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3934" h="400110" fill="none" extrusionOk="0">
                <a:moveTo>
                  <a:pt x="0" y="0"/>
                </a:moveTo>
                <a:cubicBezTo>
                  <a:pt x="107630" y="-51042"/>
                  <a:pt x="321504" y="43701"/>
                  <a:pt x="426967" y="0"/>
                </a:cubicBezTo>
                <a:cubicBezTo>
                  <a:pt x="532430" y="-43701"/>
                  <a:pt x="671110" y="6771"/>
                  <a:pt x="853934" y="0"/>
                </a:cubicBezTo>
                <a:cubicBezTo>
                  <a:pt x="876854" y="168164"/>
                  <a:pt x="853092" y="238679"/>
                  <a:pt x="853934" y="400110"/>
                </a:cubicBezTo>
                <a:cubicBezTo>
                  <a:pt x="742719" y="423557"/>
                  <a:pt x="578033" y="394313"/>
                  <a:pt x="435506" y="400110"/>
                </a:cubicBezTo>
                <a:cubicBezTo>
                  <a:pt x="292979" y="405907"/>
                  <a:pt x="171919" y="373628"/>
                  <a:pt x="0" y="400110"/>
                </a:cubicBezTo>
                <a:cubicBezTo>
                  <a:pt x="-18750" y="207174"/>
                  <a:pt x="29734" y="141940"/>
                  <a:pt x="0" y="0"/>
                </a:cubicBezTo>
                <a:close/>
              </a:path>
              <a:path w="853934" h="400110" stroke="0" extrusionOk="0">
                <a:moveTo>
                  <a:pt x="0" y="0"/>
                </a:moveTo>
                <a:cubicBezTo>
                  <a:pt x="142180" y="-3398"/>
                  <a:pt x="337061" y="32195"/>
                  <a:pt x="435506" y="0"/>
                </a:cubicBezTo>
                <a:cubicBezTo>
                  <a:pt x="533951" y="-32195"/>
                  <a:pt x="707303" y="44883"/>
                  <a:pt x="853934" y="0"/>
                </a:cubicBezTo>
                <a:cubicBezTo>
                  <a:pt x="855758" y="148832"/>
                  <a:pt x="828250" y="280662"/>
                  <a:pt x="853934" y="400110"/>
                </a:cubicBezTo>
                <a:cubicBezTo>
                  <a:pt x="706235" y="412067"/>
                  <a:pt x="615222" y="396717"/>
                  <a:pt x="452585" y="400110"/>
                </a:cubicBezTo>
                <a:cubicBezTo>
                  <a:pt x="289948" y="403503"/>
                  <a:pt x="223778" y="375888"/>
                  <a:pt x="0" y="400110"/>
                </a:cubicBezTo>
                <a:cubicBezTo>
                  <a:pt x="-27077" y="278956"/>
                  <a:pt x="13405" y="109505"/>
                  <a:pt x="0" y="0"/>
                </a:cubicBezTo>
                <a:close/>
              </a:path>
            </a:pathLst>
          </a:custGeom>
          <a:solidFill>
            <a:schemeClr val="accent5">
              <a:lumMod val="20000"/>
              <a:lumOff val="80000"/>
            </a:schemeClr>
          </a:solidFill>
          <a:ln>
            <a:solidFill>
              <a:schemeClr val="tx1"/>
            </a:solidFill>
            <a:extLst>
              <a:ext uri="{C807C97D-BFC1-408E-A445-0C87EB9F89A2}">
                <ask:lineSketchStyleProps xmlns:ask="http://schemas.microsoft.com/office/drawing/2018/sketchyshapes" sd="1670402538">
                  <a:prstGeom prst="rect">
                    <a:avLst/>
                  </a:prstGeom>
                  <ask:type>
                    <ask:lineSketchScribble/>
                  </ask:type>
                </ask:lineSketchStyleProps>
              </a:ext>
            </a:extLst>
          </a:ln>
        </p:spPr>
        <p:txBody>
          <a:bodyPr wrap="square" rtlCol="0">
            <a:spAutoFit/>
          </a:bodyPr>
          <a:lstStyle/>
          <a:p>
            <a:pPr algn="ctr"/>
            <a:r>
              <a:rPr lang="en-US" sz="1000" dirty="0">
                <a:latin typeface="Dosis" panose="02010503020202060003" pitchFamily="2" charset="77"/>
              </a:rPr>
              <a:t>UK City:</a:t>
            </a:r>
          </a:p>
          <a:p>
            <a:pPr algn="ctr"/>
            <a:r>
              <a:rPr lang="en-US" sz="1000" dirty="0">
                <a:latin typeface="Dosis" panose="02010503020202060003" pitchFamily="2" charset="77"/>
              </a:rPr>
              <a:t>Newcastle</a:t>
            </a:r>
          </a:p>
        </p:txBody>
      </p:sp>
      <p:cxnSp>
        <p:nvCxnSpPr>
          <p:cNvPr id="127" name="Straight Connector 126">
            <a:extLst>
              <a:ext uri="{FF2B5EF4-FFF2-40B4-BE49-F238E27FC236}">
                <a16:creationId xmlns:a16="http://schemas.microsoft.com/office/drawing/2014/main" id="{A67F914E-7442-B445-A715-1786EA3CBB49}"/>
              </a:ext>
            </a:extLst>
          </p:cNvPr>
          <p:cNvCxnSpPr>
            <a:cxnSpLocks/>
          </p:cNvCxnSpPr>
          <p:nvPr/>
        </p:nvCxnSpPr>
        <p:spPr>
          <a:xfrm flipH="1" flipV="1">
            <a:off x="6109051" y="2317900"/>
            <a:ext cx="585779" cy="325411"/>
          </a:xfrm>
          <a:prstGeom prst="line">
            <a:avLst/>
          </a:prstGeom>
          <a:ln w="28575"/>
        </p:spPr>
        <p:style>
          <a:lnRef idx="1">
            <a:schemeClr val="dk1"/>
          </a:lnRef>
          <a:fillRef idx="0">
            <a:schemeClr val="dk1"/>
          </a:fillRef>
          <a:effectRef idx="0">
            <a:schemeClr val="dk1"/>
          </a:effectRef>
          <a:fontRef idx="minor">
            <a:schemeClr val="tx1"/>
          </a:fontRef>
        </p:style>
      </p:cxnSp>
      <p:sp>
        <p:nvSpPr>
          <p:cNvPr id="129" name="TextBox 128">
            <a:extLst>
              <a:ext uri="{FF2B5EF4-FFF2-40B4-BE49-F238E27FC236}">
                <a16:creationId xmlns:a16="http://schemas.microsoft.com/office/drawing/2014/main" id="{FB78557B-ABE0-AA4D-9D5F-06EFBB4EF15F}"/>
              </a:ext>
            </a:extLst>
          </p:cNvPr>
          <p:cNvSpPr txBox="1"/>
          <p:nvPr/>
        </p:nvSpPr>
        <p:spPr>
          <a:xfrm>
            <a:off x="6109050" y="1492379"/>
            <a:ext cx="853934" cy="400110"/>
          </a:xfrm>
          <a:custGeom>
            <a:avLst/>
            <a:gdLst>
              <a:gd name="connsiteX0" fmla="*/ 0 w 853934"/>
              <a:gd name="connsiteY0" fmla="*/ 0 h 400110"/>
              <a:gd name="connsiteX1" fmla="*/ 426967 w 853934"/>
              <a:gd name="connsiteY1" fmla="*/ 0 h 400110"/>
              <a:gd name="connsiteX2" fmla="*/ 853934 w 853934"/>
              <a:gd name="connsiteY2" fmla="*/ 0 h 400110"/>
              <a:gd name="connsiteX3" fmla="*/ 853934 w 853934"/>
              <a:gd name="connsiteY3" fmla="*/ 400110 h 400110"/>
              <a:gd name="connsiteX4" fmla="*/ 435506 w 853934"/>
              <a:gd name="connsiteY4" fmla="*/ 400110 h 400110"/>
              <a:gd name="connsiteX5" fmla="*/ 0 w 853934"/>
              <a:gd name="connsiteY5" fmla="*/ 400110 h 400110"/>
              <a:gd name="connsiteX6" fmla="*/ 0 w 853934"/>
              <a:gd name="connsiteY6" fmla="*/ 0 h 400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3934" h="400110" fill="none" extrusionOk="0">
                <a:moveTo>
                  <a:pt x="0" y="0"/>
                </a:moveTo>
                <a:cubicBezTo>
                  <a:pt x="107630" y="-51042"/>
                  <a:pt x="321504" y="43701"/>
                  <a:pt x="426967" y="0"/>
                </a:cubicBezTo>
                <a:cubicBezTo>
                  <a:pt x="532430" y="-43701"/>
                  <a:pt x="671110" y="6771"/>
                  <a:pt x="853934" y="0"/>
                </a:cubicBezTo>
                <a:cubicBezTo>
                  <a:pt x="876854" y="168164"/>
                  <a:pt x="853092" y="238679"/>
                  <a:pt x="853934" y="400110"/>
                </a:cubicBezTo>
                <a:cubicBezTo>
                  <a:pt x="742719" y="423557"/>
                  <a:pt x="578033" y="394313"/>
                  <a:pt x="435506" y="400110"/>
                </a:cubicBezTo>
                <a:cubicBezTo>
                  <a:pt x="292979" y="405907"/>
                  <a:pt x="171919" y="373628"/>
                  <a:pt x="0" y="400110"/>
                </a:cubicBezTo>
                <a:cubicBezTo>
                  <a:pt x="-18750" y="207174"/>
                  <a:pt x="29734" y="141940"/>
                  <a:pt x="0" y="0"/>
                </a:cubicBezTo>
                <a:close/>
              </a:path>
              <a:path w="853934" h="400110" stroke="0" extrusionOk="0">
                <a:moveTo>
                  <a:pt x="0" y="0"/>
                </a:moveTo>
                <a:cubicBezTo>
                  <a:pt x="142180" y="-3398"/>
                  <a:pt x="337061" y="32195"/>
                  <a:pt x="435506" y="0"/>
                </a:cubicBezTo>
                <a:cubicBezTo>
                  <a:pt x="533951" y="-32195"/>
                  <a:pt x="707303" y="44883"/>
                  <a:pt x="853934" y="0"/>
                </a:cubicBezTo>
                <a:cubicBezTo>
                  <a:pt x="855758" y="148832"/>
                  <a:pt x="828250" y="280662"/>
                  <a:pt x="853934" y="400110"/>
                </a:cubicBezTo>
                <a:cubicBezTo>
                  <a:pt x="706235" y="412067"/>
                  <a:pt x="615222" y="396717"/>
                  <a:pt x="452585" y="400110"/>
                </a:cubicBezTo>
                <a:cubicBezTo>
                  <a:pt x="289948" y="403503"/>
                  <a:pt x="223778" y="375888"/>
                  <a:pt x="0" y="400110"/>
                </a:cubicBezTo>
                <a:cubicBezTo>
                  <a:pt x="-27077" y="278956"/>
                  <a:pt x="13405" y="109505"/>
                  <a:pt x="0" y="0"/>
                </a:cubicBezTo>
                <a:close/>
              </a:path>
            </a:pathLst>
          </a:custGeom>
          <a:solidFill>
            <a:schemeClr val="accent4">
              <a:lumMod val="20000"/>
              <a:lumOff val="80000"/>
            </a:schemeClr>
          </a:solidFill>
          <a:ln>
            <a:solidFill>
              <a:schemeClr val="tx1"/>
            </a:solidFill>
            <a:extLst>
              <a:ext uri="{C807C97D-BFC1-408E-A445-0C87EB9F89A2}">
                <ask:lineSketchStyleProps xmlns:ask="http://schemas.microsoft.com/office/drawing/2018/sketchyshapes" sd="1670402538">
                  <a:prstGeom prst="rect">
                    <a:avLst/>
                  </a:prstGeom>
                  <ask:type>
                    <ask:lineSketchScribble/>
                  </ask:type>
                </ask:lineSketchStyleProps>
              </a:ext>
            </a:extLst>
          </a:ln>
        </p:spPr>
        <p:txBody>
          <a:bodyPr wrap="square" rtlCol="0">
            <a:spAutoFit/>
          </a:bodyPr>
          <a:lstStyle/>
          <a:p>
            <a:pPr algn="ctr"/>
            <a:r>
              <a:rPr lang="en-US" sz="1000" dirty="0">
                <a:latin typeface="Dosis" panose="02010503020202060003" pitchFamily="2" charset="77"/>
              </a:rPr>
              <a:t>Regeneration</a:t>
            </a:r>
          </a:p>
          <a:p>
            <a:pPr algn="ctr"/>
            <a:endParaRPr lang="en-US" sz="1000" dirty="0">
              <a:latin typeface="Dosis" panose="02010503020202060003" pitchFamily="2" charset="77"/>
            </a:endParaRPr>
          </a:p>
        </p:txBody>
      </p:sp>
      <p:cxnSp>
        <p:nvCxnSpPr>
          <p:cNvPr id="130" name="Straight Connector 129">
            <a:extLst>
              <a:ext uri="{FF2B5EF4-FFF2-40B4-BE49-F238E27FC236}">
                <a16:creationId xmlns:a16="http://schemas.microsoft.com/office/drawing/2014/main" id="{90294E1C-34EB-EB4C-BD85-D1D4000913EE}"/>
              </a:ext>
            </a:extLst>
          </p:cNvPr>
          <p:cNvCxnSpPr>
            <a:cxnSpLocks/>
            <a:stCxn id="129" idx="2"/>
          </p:cNvCxnSpPr>
          <p:nvPr/>
        </p:nvCxnSpPr>
        <p:spPr>
          <a:xfrm flipH="1">
            <a:off x="6145683" y="1892489"/>
            <a:ext cx="390334" cy="220723"/>
          </a:xfrm>
          <a:prstGeom prst="line">
            <a:avLst/>
          </a:prstGeom>
          <a:ln w="28575"/>
        </p:spPr>
        <p:style>
          <a:lnRef idx="1">
            <a:schemeClr val="dk1"/>
          </a:lnRef>
          <a:fillRef idx="0">
            <a:schemeClr val="dk1"/>
          </a:fillRef>
          <a:effectRef idx="0">
            <a:schemeClr val="dk1"/>
          </a:effectRef>
          <a:fontRef idx="minor">
            <a:schemeClr val="tx1"/>
          </a:fontRef>
        </p:style>
      </p:cxnSp>
      <p:sp>
        <p:nvSpPr>
          <p:cNvPr id="133" name="Oval 132">
            <a:extLst>
              <a:ext uri="{FF2B5EF4-FFF2-40B4-BE49-F238E27FC236}">
                <a16:creationId xmlns:a16="http://schemas.microsoft.com/office/drawing/2014/main" id="{81D87B05-4025-534D-809C-F1919BD2E1F5}"/>
              </a:ext>
            </a:extLst>
          </p:cNvPr>
          <p:cNvSpPr/>
          <p:nvPr/>
        </p:nvSpPr>
        <p:spPr>
          <a:xfrm>
            <a:off x="3654485" y="2923635"/>
            <a:ext cx="1506348" cy="1819139"/>
          </a:xfrm>
          <a:custGeom>
            <a:avLst/>
            <a:gdLst>
              <a:gd name="connsiteX0" fmla="*/ 0 w 1506348"/>
              <a:gd name="connsiteY0" fmla="*/ 909570 h 1819139"/>
              <a:gd name="connsiteX1" fmla="*/ 753174 w 1506348"/>
              <a:gd name="connsiteY1" fmla="*/ 0 h 1819139"/>
              <a:gd name="connsiteX2" fmla="*/ 1506348 w 1506348"/>
              <a:gd name="connsiteY2" fmla="*/ 909570 h 1819139"/>
              <a:gd name="connsiteX3" fmla="*/ 753174 w 1506348"/>
              <a:gd name="connsiteY3" fmla="*/ 1819140 h 1819139"/>
              <a:gd name="connsiteX4" fmla="*/ 0 w 1506348"/>
              <a:gd name="connsiteY4" fmla="*/ 909570 h 18191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6348" h="1819139" fill="none" extrusionOk="0">
                <a:moveTo>
                  <a:pt x="0" y="909570"/>
                </a:moveTo>
                <a:cubicBezTo>
                  <a:pt x="17791" y="409338"/>
                  <a:pt x="380851" y="-89819"/>
                  <a:pt x="753174" y="0"/>
                </a:cubicBezTo>
                <a:cubicBezTo>
                  <a:pt x="1126677" y="-6503"/>
                  <a:pt x="1455947" y="454680"/>
                  <a:pt x="1506348" y="909570"/>
                </a:cubicBezTo>
                <a:cubicBezTo>
                  <a:pt x="1504274" y="1392130"/>
                  <a:pt x="1114424" y="1895181"/>
                  <a:pt x="753174" y="1819140"/>
                </a:cubicBezTo>
                <a:cubicBezTo>
                  <a:pt x="363064" y="1833616"/>
                  <a:pt x="92253" y="1434093"/>
                  <a:pt x="0" y="909570"/>
                </a:cubicBezTo>
                <a:close/>
              </a:path>
              <a:path w="1506348" h="1819139" stroke="0" extrusionOk="0">
                <a:moveTo>
                  <a:pt x="0" y="909570"/>
                </a:moveTo>
                <a:cubicBezTo>
                  <a:pt x="-18749" y="395663"/>
                  <a:pt x="297543" y="14887"/>
                  <a:pt x="753174" y="0"/>
                </a:cubicBezTo>
                <a:cubicBezTo>
                  <a:pt x="1241867" y="15311"/>
                  <a:pt x="1489800" y="407754"/>
                  <a:pt x="1506348" y="909570"/>
                </a:cubicBezTo>
                <a:cubicBezTo>
                  <a:pt x="1455245" y="1461817"/>
                  <a:pt x="1152923" y="1908784"/>
                  <a:pt x="753174" y="1819140"/>
                </a:cubicBezTo>
                <a:cubicBezTo>
                  <a:pt x="282574" y="1789249"/>
                  <a:pt x="24728" y="1423727"/>
                  <a:pt x="0" y="909570"/>
                </a:cubicBezTo>
                <a:close/>
              </a:path>
            </a:pathLst>
          </a:custGeom>
          <a:solidFill>
            <a:schemeClr val="bg1"/>
          </a:solidFill>
          <a:ln>
            <a:solidFill>
              <a:schemeClr val="tx1"/>
            </a:solidFill>
            <a:extLst>
              <a:ext uri="{C807C97D-BFC1-408E-A445-0C87EB9F89A2}">
                <ask:lineSketchStyleProps xmlns:ask="http://schemas.microsoft.com/office/drawing/2018/sketchyshapes" sd="1219033472">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r>
              <a:rPr lang="en-US" sz="1600" b="1" dirty="0">
                <a:solidFill>
                  <a:schemeClr val="tx1"/>
                </a:solidFill>
                <a:latin typeface="Bebas Neue" panose="020B0606020202050201" pitchFamily="34" charset="77"/>
              </a:rPr>
              <a:t>Section B </a:t>
            </a:r>
            <a:endParaRPr lang="en-US" sz="1138" dirty="0">
              <a:solidFill>
                <a:schemeClr val="tx1"/>
              </a:solidFill>
              <a:latin typeface="Dosis" panose="02010503020202060003" pitchFamily="2" charset="77"/>
            </a:endParaRPr>
          </a:p>
          <a:p>
            <a:pPr algn="ctr"/>
            <a:r>
              <a:rPr lang="en-US" sz="1300" b="1" dirty="0">
                <a:solidFill>
                  <a:schemeClr val="tx1"/>
                </a:solidFill>
                <a:latin typeface="Dosis" panose="02010503020202060003" pitchFamily="2" charset="77"/>
              </a:rPr>
              <a:t>Global development</a:t>
            </a:r>
          </a:p>
        </p:txBody>
      </p:sp>
      <p:sp>
        <p:nvSpPr>
          <p:cNvPr id="134" name="TextBox 133">
            <a:extLst>
              <a:ext uri="{FF2B5EF4-FFF2-40B4-BE49-F238E27FC236}">
                <a16:creationId xmlns:a16="http://schemas.microsoft.com/office/drawing/2014/main" id="{859560A3-669D-3547-B5DF-3550270661A8}"/>
              </a:ext>
            </a:extLst>
          </p:cNvPr>
          <p:cNvSpPr txBox="1"/>
          <p:nvPr/>
        </p:nvSpPr>
        <p:spPr>
          <a:xfrm>
            <a:off x="5659603" y="3321243"/>
            <a:ext cx="853934" cy="400110"/>
          </a:xfrm>
          <a:custGeom>
            <a:avLst/>
            <a:gdLst>
              <a:gd name="connsiteX0" fmla="*/ 0 w 853934"/>
              <a:gd name="connsiteY0" fmla="*/ 0 h 400110"/>
              <a:gd name="connsiteX1" fmla="*/ 426967 w 853934"/>
              <a:gd name="connsiteY1" fmla="*/ 0 h 400110"/>
              <a:gd name="connsiteX2" fmla="*/ 853934 w 853934"/>
              <a:gd name="connsiteY2" fmla="*/ 0 h 400110"/>
              <a:gd name="connsiteX3" fmla="*/ 853934 w 853934"/>
              <a:gd name="connsiteY3" fmla="*/ 400110 h 400110"/>
              <a:gd name="connsiteX4" fmla="*/ 435506 w 853934"/>
              <a:gd name="connsiteY4" fmla="*/ 400110 h 400110"/>
              <a:gd name="connsiteX5" fmla="*/ 0 w 853934"/>
              <a:gd name="connsiteY5" fmla="*/ 400110 h 400110"/>
              <a:gd name="connsiteX6" fmla="*/ 0 w 853934"/>
              <a:gd name="connsiteY6" fmla="*/ 0 h 400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3934" h="400110" fill="none" extrusionOk="0">
                <a:moveTo>
                  <a:pt x="0" y="0"/>
                </a:moveTo>
                <a:cubicBezTo>
                  <a:pt x="107630" y="-51042"/>
                  <a:pt x="321504" y="43701"/>
                  <a:pt x="426967" y="0"/>
                </a:cubicBezTo>
                <a:cubicBezTo>
                  <a:pt x="532430" y="-43701"/>
                  <a:pt x="671110" y="6771"/>
                  <a:pt x="853934" y="0"/>
                </a:cubicBezTo>
                <a:cubicBezTo>
                  <a:pt x="876854" y="168164"/>
                  <a:pt x="853092" y="238679"/>
                  <a:pt x="853934" y="400110"/>
                </a:cubicBezTo>
                <a:cubicBezTo>
                  <a:pt x="742719" y="423557"/>
                  <a:pt x="578033" y="394313"/>
                  <a:pt x="435506" y="400110"/>
                </a:cubicBezTo>
                <a:cubicBezTo>
                  <a:pt x="292979" y="405907"/>
                  <a:pt x="171919" y="373628"/>
                  <a:pt x="0" y="400110"/>
                </a:cubicBezTo>
                <a:cubicBezTo>
                  <a:pt x="-18750" y="207174"/>
                  <a:pt x="29734" y="141940"/>
                  <a:pt x="0" y="0"/>
                </a:cubicBezTo>
                <a:close/>
              </a:path>
              <a:path w="853934" h="400110" stroke="0" extrusionOk="0">
                <a:moveTo>
                  <a:pt x="0" y="0"/>
                </a:moveTo>
                <a:cubicBezTo>
                  <a:pt x="142180" y="-3398"/>
                  <a:pt x="337061" y="32195"/>
                  <a:pt x="435506" y="0"/>
                </a:cubicBezTo>
                <a:cubicBezTo>
                  <a:pt x="533951" y="-32195"/>
                  <a:pt x="707303" y="44883"/>
                  <a:pt x="853934" y="0"/>
                </a:cubicBezTo>
                <a:cubicBezTo>
                  <a:pt x="855758" y="148832"/>
                  <a:pt x="828250" y="280662"/>
                  <a:pt x="853934" y="400110"/>
                </a:cubicBezTo>
                <a:cubicBezTo>
                  <a:pt x="706235" y="412067"/>
                  <a:pt x="615222" y="396717"/>
                  <a:pt x="452585" y="400110"/>
                </a:cubicBezTo>
                <a:cubicBezTo>
                  <a:pt x="289948" y="403503"/>
                  <a:pt x="223778" y="375888"/>
                  <a:pt x="0" y="400110"/>
                </a:cubicBezTo>
                <a:cubicBezTo>
                  <a:pt x="-27077" y="278956"/>
                  <a:pt x="13405" y="109505"/>
                  <a:pt x="0" y="0"/>
                </a:cubicBezTo>
                <a:close/>
              </a:path>
            </a:pathLst>
          </a:custGeom>
          <a:solidFill>
            <a:schemeClr val="accent5">
              <a:lumMod val="20000"/>
              <a:lumOff val="80000"/>
            </a:schemeClr>
          </a:solidFill>
          <a:ln>
            <a:solidFill>
              <a:schemeClr val="tx1"/>
            </a:solidFill>
            <a:extLst>
              <a:ext uri="{C807C97D-BFC1-408E-A445-0C87EB9F89A2}">
                <ask:lineSketchStyleProps xmlns:ask="http://schemas.microsoft.com/office/drawing/2018/sketchyshapes" sd="1670402538">
                  <a:prstGeom prst="rect">
                    <a:avLst/>
                  </a:prstGeom>
                  <ask:type>
                    <ask:lineSketchScribble/>
                  </ask:type>
                </ask:lineSketchStyleProps>
              </a:ext>
            </a:extLst>
          </a:ln>
        </p:spPr>
        <p:txBody>
          <a:bodyPr wrap="square" rtlCol="0">
            <a:spAutoFit/>
          </a:bodyPr>
          <a:lstStyle/>
          <a:p>
            <a:pPr algn="ctr"/>
            <a:r>
              <a:rPr lang="en-US" sz="1000" dirty="0">
                <a:latin typeface="Dosis" panose="02010503020202060003" pitchFamily="2" charset="77"/>
              </a:rPr>
              <a:t>LIC country: India</a:t>
            </a:r>
          </a:p>
        </p:txBody>
      </p:sp>
      <p:sp>
        <p:nvSpPr>
          <p:cNvPr id="135" name="TextBox 134">
            <a:extLst>
              <a:ext uri="{FF2B5EF4-FFF2-40B4-BE49-F238E27FC236}">
                <a16:creationId xmlns:a16="http://schemas.microsoft.com/office/drawing/2014/main" id="{632F577A-1774-9547-8A45-5EF484DD3D09}"/>
              </a:ext>
            </a:extLst>
          </p:cNvPr>
          <p:cNvSpPr txBox="1"/>
          <p:nvPr/>
        </p:nvSpPr>
        <p:spPr>
          <a:xfrm>
            <a:off x="5719140" y="3827336"/>
            <a:ext cx="813557" cy="400110"/>
          </a:xfrm>
          <a:custGeom>
            <a:avLst/>
            <a:gdLst>
              <a:gd name="connsiteX0" fmla="*/ 0 w 813557"/>
              <a:gd name="connsiteY0" fmla="*/ 0 h 400110"/>
              <a:gd name="connsiteX1" fmla="*/ 406779 w 813557"/>
              <a:gd name="connsiteY1" fmla="*/ 0 h 400110"/>
              <a:gd name="connsiteX2" fmla="*/ 813557 w 813557"/>
              <a:gd name="connsiteY2" fmla="*/ 0 h 400110"/>
              <a:gd name="connsiteX3" fmla="*/ 813557 w 813557"/>
              <a:gd name="connsiteY3" fmla="*/ 400110 h 400110"/>
              <a:gd name="connsiteX4" fmla="*/ 414914 w 813557"/>
              <a:gd name="connsiteY4" fmla="*/ 400110 h 400110"/>
              <a:gd name="connsiteX5" fmla="*/ 0 w 813557"/>
              <a:gd name="connsiteY5" fmla="*/ 400110 h 400110"/>
              <a:gd name="connsiteX6" fmla="*/ 0 w 813557"/>
              <a:gd name="connsiteY6" fmla="*/ 0 h 400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3557" h="400110" fill="none" extrusionOk="0">
                <a:moveTo>
                  <a:pt x="0" y="0"/>
                </a:moveTo>
                <a:cubicBezTo>
                  <a:pt x="176392" y="-48446"/>
                  <a:pt x="321559" y="15360"/>
                  <a:pt x="406779" y="0"/>
                </a:cubicBezTo>
                <a:cubicBezTo>
                  <a:pt x="491999" y="-15360"/>
                  <a:pt x="614715" y="41891"/>
                  <a:pt x="813557" y="0"/>
                </a:cubicBezTo>
                <a:cubicBezTo>
                  <a:pt x="836477" y="168164"/>
                  <a:pt x="812715" y="238679"/>
                  <a:pt x="813557" y="400110"/>
                </a:cubicBezTo>
                <a:cubicBezTo>
                  <a:pt x="685377" y="410935"/>
                  <a:pt x="552564" y="359169"/>
                  <a:pt x="414914" y="400110"/>
                </a:cubicBezTo>
                <a:cubicBezTo>
                  <a:pt x="277264" y="441051"/>
                  <a:pt x="201388" y="395322"/>
                  <a:pt x="0" y="400110"/>
                </a:cubicBezTo>
                <a:cubicBezTo>
                  <a:pt x="-18750" y="207174"/>
                  <a:pt x="29734" y="141940"/>
                  <a:pt x="0" y="0"/>
                </a:cubicBezTo>
                <a:close/>
              </a:path>
              <a:path w="813557" h="400110" stroke="0" extrusionOk="0">
                <a:moveTo>
                  <a:pt x="0" y="0"/>
                </a:moveTo>
                <a:cubicBezTo>
                  <a:pt x="130579" y="-29067"/>
                  <a:pt x="298343" y="37602"/>
                  <a:pt x="414914" y="0"/>
                </a:cubicBezTo>
                <a:cubicBezTo>
                  <a:pt x="531485" y="-37602"/>
                  <a:pt x="699308" y="3802"/>
                  <a:pt x="813557" y="0"/>
                </a:cubicBezTo>
                <a:cubicBezTo>
                  <a:pt x="815381" y="148832"/>
                  <a:pt x="787873" y="280662"/>
                  <a:pt x="813557" y="400110"/>
                </a:cubicBezTo>
                <a:cubicBezTo>
                  <a:pt x="719906" y="430972"/>
                  <a:pt x="544848" y="364581"/>
                  <a:pt x="431185" y="400110"/>
                </a:cubicBezTo>
                <a:cubicBezTo>
                  <a:pt x="317522" y="435639"/>
                  <a:pt x="127393" y="380059"/>
                  <a:pt x="0" y="400110"/>
                </a:cubicBezTo>
                <a:cubicBezTo>
                  <a:pt x="-27077" y="278956"/>
                  <a:pt x="13405" y="109505"/>
                  <a:pt x="0" y="0"/>
                </a:cubicBezTo>
                <a:close/>
              </a:path>
            </a:pathLst>
          </a:custGeom>
          <a:solidFill>
            <a:schemeClr val="accent4">
              <a:lumMod val="20000"/>
              <a:lumOff val="80000"/>
            </a:schemeClr>
          </a:solidFill>
          <a:ln>
            <a:solidFill>
              <a:schemeClr val="tx1"/>
            </a:solidFill>
            <a:extLst>
              <a:ext uri="{C807C97D-BFC1-408E-A445-0C87EB9F89A2}">
                <ask:lineSketchStyleProps xmlns:ask="http://schemas.microsoft.com/office/drawing/2018/sketchyshapes" sd="1670402538">
                  <a:prstGeom prst="rect">
                    <a:avLst/>
                  </a:prstGeom>
                  <ask:type>
                    <ask:lineSketchScribble/>
                  </ask:type>
                </ask:lineSketchStyleProps>
              </a:ext>
            </a:extLst>
          </a:ln>
        </p:spPr>
        <p:txBody>
          <a:bodyPr wrap="square" rtlCol="0">
            <a:spAutoFit/>
          </a:bodyPr>
          <a:lstStyle/>
          <a:p>
            <a:pPr algn="ctr"/>
            <a:r>
              <a:rPr lang="en-US" sz="1000" dirty="0">
                <a:latin typeface="Dosis" panose="02010503020202060003" pitchFamily="2" charset="77"/>
              </a:rPr>
              <a:t>Inequalities</a:t>
            </a:r>
          </a:p>
          <a:p>
            <a:pPr algn="ctr"/>
            <a:endParaRPr lang="en-US" sz="1000" dirty="0">
              <a:latin typeface="Dosis" panose="02010503020202060003" pitchFamily="2" charset="77"/>
            </a:endParaRPr>
          </a:p>
        </p:txBody>
      </p:sp>
      <p:cxnSp>
        <p:nvCxnSpPr>
          <p:cNvPr id="136" name="Straight Connector 135">
            <a:extLst>
              <a:ext uri="{FF2B5EF4-FFF2-40B4-BE49-F238E27FC236}">
                <a16:creationId xmlns:a16="http://schemas.microsoft.com/office/drawing/2014/main" id="{F2CC7846-85B2-B447-A00A-5F3676C47962}"/>
              </a:ext>
            </a:extLst>
          </p:cNvPr>
          <p:cNvCxnSpPr>
            <a:cxnSpLocks/>
            <a:stCxn id="135" idx="1"/>
            <a:endCxn id="133" idx="5"/>
          </p:cNvCxnSpPr>
          <p:nvPr/>
        </p:nvCxnSpPr>
        <p:spPr>
          <a:xfrm flipH="1">
            <a:off x="4940233" y="4027391"/>
            <a:ext cx="778907" cy="448976"/>
          </a:xfrm>
          <a:prstGeom prst="line">
            <a:avLst/>
          </a:prstGeom>
          <a:ln w="28575"/>
        </p:spPr>
        <p:style>
          <a:lnRef idx="1">
            <a:schemeClr val="dk1"/>
          </a:lnRef>
          <a:fillRef idx="0">
            <a:schemeClr val="dk1"/>
          </a:fillRef>
          <a:effectRef idx="0">
            <a:schemeClr val="dk1"/>
          </a:effectRef>
          <a:fontRef idx="minor">
            <a:schemeClr val="tx1"/>
          </a:fontRef>
        </p:style>
      </p:cxnSp>
      <p:cxnSp>
        <p:nvCxnSpPr>
          <p:cNvPr id="138" name="Straight Connector 137">
            <a:extLst>
              <a:ext uri="{FF2B5EF4-FFF2-40B4-BE49-F238E27FC236}">
                <a16:creationId xmlns:a16="http://schemas.microsoft.com/office/drawing/2014/main" id="{6A65A1AC-A437-9049-B8B4-381B8DE68F35}"/>
              </a:ext>
            </a:extLst>
          </p:cNvPr>
          <p:cNvCxnSpPr>
            <a:cxnSpLocks/>
            <a:stCxn id="134" idx="1"/>
            <a:endCxn id="133" idx="7"/>
          </p:cNvCxnSpPr>
          <p:nvPr/>
        </p:nvCxnSpPr>
        <p:spPr>
          <a:xfrm flipH="1" flipV="1">
            <a:off x="4940233" y="3190042"/>
            <a:ext cx="719370" cy="331256"/>
          </a:xfrm>
          <a:prstGeom prst="line">
            <a:avLst/>
          </a:prstGeom>
          <a:ln w="28575"/>
        </p:spPr>
        <p:style>
          <a:lnRef idx="1">
            <a:schemeClr val="dk1"/>
          </a:lnRef>
          <a:fillRef idx="0">
            <a:schemeClr val="dk1"/>
          </a:fillRef>
          <a:effectRef idx="0">
            <a:schemeClr val="dk1"/>
          </a:effectRef>
          <a:fontRef idx="minor">
            <a:schemeClr val="tx1"/>
          </a:fontRef>
        </p:style>
      </p:cxnSp>
      <p:sp>
        <p:nvSpPr>
          <p:cNvPr id="152" name="Oval 151">
            <a:extLst>
              <a:ext uri="{FF2B5EF4-FFF2-40B4-BE49-F238E27FC236}">
                <a16:creationId xmlns:a16="http://schemas.microsoft.com/office/drawing/2014/main" id="{72A80DF0-FA28-CE4E-92C1-2EFFBA9B3E61}"/>
              </a:ext>
            </a:extLst>
          </p:cNvPr>
          <p:cNvSpPr/>
          <p:nvPr/>
        </p:nvSpPr>
        <p:spPr>
          <a:xfrm>
            <a:off x="5269703" y="5083374"/>
            <a:ext cx="1278174" cy="1497281"/>
          </a:xfrm>
          <a:custGeom>
            <a:avLst/>
            <a:gdLst>
              <a:gd name="connsiteX0" fmla="*/ 0 w 1278174"/>
              <a:gd name="connsiteY0" fmla="*/ 748641 h 1497281"/>
              <a:gd name="connsiteX1" fmla="*/ 639087 w 1278174"/>
              <a:gd name="connsiteY1" fmla="*/ 0 h 1497281"/>
              <a:gd name="connsiteX2" fmla="*/ 1278174 w 1278174"/>
              <a:gd name="connsiteY2" fmla="*/ 748641 h 1497281"/>
              <a:gd name="connsiteX3" fmla="*/ 639087 w 1278174"/>
              <a:gd name="connsiteY3" fmla="*/ 1497282 h 1497281"/>
              <a:gd name="connsiteX4" fmla="*/ 0 w 1278174"/>
              <a:gd name="connsiteY4" fmla="*/ 748641 h 14972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8174" h="1497281" fill="none" extrusionOk="0">
                <a:moveTo>
                  <a:pt x="0" y="748641"/>
                </a:moveTo>
                <a:cubicBezTo>
                  <a:pt x="41235" y="340070"/>
                  <a:pt x="306207" y="-41319"/>
                  <a:pt x="639087" y="0"/>
                </a:cubicBezTo>
                <a:cubicBezTo>
                  <a:pt x="915818" y="-11673"/>
                  <a:pt x="1208201" y="401057"/>
                  <a:pt x="1278174" y="748641"/>
                </a:cubicBezTo>
                <a:cubicBezTo>
                  <a:pt x="1270370" y="1087686"/>
                  <a:pt x="948030" y="1558450"/>
                  <a:pt x="639087" y="1497282"/>
                </a:cubicBezTo>
                <a:cubicBezTo>
                  <a:pt x="357367" y="1537164"/>
                  <a:pt x="65137" y="1177765"/>
                  <a:pt x="0" y="748641"/>
                </a:cubicBezTo>
                <a:close/>
              </a:path>
              <a:path w="1278174" h="1497281" stroke="0" extrusionOk="0">
                <a:moveTo>
                  <a:pt x="0" y="748641"/>
                </a:moveTo>
                <a:cubicBezTo>
                  <a:pt x="-19904" y="322901"/>
                  <a:pt x="273849" y="4609"/>
                  <a:pt x="639087" y="0"/>
                </a:cubicBezTo>
                <a:cubicBezTo>
                  <a:pt x="1071940" y="16820"/>
                  <a:pt x="1206394" y="337460"/>
                  <a:pt x="1278174" y="748641"/>
                </a:cubicBezTo>
                <a:cubicBezTo>
                  <a:pt x="1247287" y="1192267"/>
                  <a:pt x="989718" y="1510145"/>
                  <a:pt x="639087" y="1497282"/>
                </a:cubicBezTo>
                <a:cubicBezTo>
                  <a:pt x="205888" y="1453380"/>
                  <a:pt x="80785" y="1200704"/>
                  <a:pt x="0" y="748641"/>
                </a:cubicBezTo>
                <a:close/>
              </a:path>
            </a:pathLst>
          </a:custGeom>
          <a:solidFill>
            <a:schemeClr val="bg1"/>
          </a:solidFill>
          <a:ln>
            <a:solidFill>
              <a:schemeClr val="tx1"/>
            </a:solidFill>
            <a:extLst>
              <a:ext uri="{C807C97D-BFC1-408E-A445-0C87EB9F89A2}">
                <ask:lineSketchStyleProps xmlns:ask="http://schemas.microsoft.com/office/drawing/2018/sketchyshapes" sd="1219033472">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endParaRPr lang="en-US" sz="1300" dirty="0">
              <a:solidFill>
                <a:schemeClr val="tx1"/>
              </a:solidFill>
              <a:latin typeface="Dosis" panose="02010503020202060003" pitchFamily="2" charset="77"/>
            </a:endParaRPr>
          </a:p>
        </p:txBody>
      </p:sp>
      <p:cxnSp>
        <p:nvCxnSpPr>
          <p:cNvPr id="158" name="Straight Connector 157">
            <a:extLst>
              <a:ext uri="{FF2B5EF4-FFF2-40B4-BE49-F238E27FC236}">
                <a16:creationId xmlns:a16="http://schemas.microsoft.com/office/drawing/2014/main" id="{0B06AD0A-0A45-8647-A800-2D28A82AF7C8}"/>
              </a:ext>
            </a:extLst>
          </p:cNvPr>
          <p:cNvCxnSpPr>
            <a:cxnSpLocks/>
          </p:cNvCxnSpPr>
          <p:nvPr/>
        </p:nvCxnSpPr>
        <p:spPr>
          <a:xfrm flipV="1">
            <a:off x="4953000" y="6313789"/>
            <a:ext cx="420231" cy="73237"/>
          </a:xfrm>
          <a:prstGeom prst="line">
            <a:avLst/>
          </a:prstGeom>
          <a:ln w="28575"/>
        </p:spPr>
        <p:style>
          <a:lnRef idx="1">
            <a:schemeClr val="dk1"/>
          </a:lnRef>
          <a:fillRef idx="0">
            <a:schemeClr val="dk1"/>
          </a:fillRef>
          <a:effectRef idx="0">
            <a:schemeClr val="dk1"/>
          </a:effectRef>
          <a:fontRef idx="minor">
            <a:schemeClr val="tx1"/>
          </a:fontRef>
        </p:style>
      </p:cxnSp>
      <p:sp>
        <p:nvSpPr>
          <p:cNvPr id="162" name="TextBox 161">
            <a:extLst>
              <a:ext uri="{FF2B5EF4-FFF2-40B4-BE49-F238E27FC236}">
                <a16:creationId xmlns:a16="http://schemas.microsoft.com/office/drawing/2014/main" id="{3F7E5858-49B8-A449-A520-24C088870310}"/>
              </a:ext>
            </a:extLst>
          </p:cNvPr>
          <p:cNvSpPr txBox="1"/>
          <p:nvPr/>
        </p:nvSpPr>
        <p:spPr>
          <a:xfrm>
            <a:off x="3977700" y="6053395"/>
            <a:ext cx="966535" cy="553998"/>
          </a:xfrm>
          <a:custGeom>
            <a:avLst/>
            <a:gdLst>
              <a:gd name="connsiteX0" fmla="*/ 0 w 966535"/>
              <a:gd name="connsiteY0" fmla="*/ 0 h 553998"/>
              <a:gd name="connsiteX1" fmla="*/ 483268 w 966535"/>
              <a:gd name="connsiteY1" fmla="*/ 0 h 553998"/>
              <a:gd name="connsiteX2" fmla="*/ 966535 w 966535"/>
              <a:gd name="connsiteY2" fmla="*/ 0 h 553998"/>
              <a:gd name="connsiteX3" fmla="*/ 966535 w 966535"/>
              <a:gd name="connsiteY3" fmla="*/ 553998 h 553998"/>
              <a:gd name="connsiteX4" fmla="*/ 492933 w 966535"/>
              <a:gd name="connsiteY4" fmla="*/ 553998 h 553998"/>
              <a:gd name="connsiteX5" fmla="*/ 0 w 966535"/>
              <a:gd name="connsiteY5" fmla="*/ 553998 h 553998"/>
              <a:gd name="connsiteX6" fmla="*/ 0 w 966535"/>
              <a:gd name="connsiteY6" fmla="*/ 0 h 553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6535" h="553998" fill="none" extrusionOk="0">
                <a:moveTo>
                  <a:pt x="0" y="0"/>
                </a:moveTo>
                <a:cubicBezTo>
                  <a:pt x="229208" y="-44640"/>
                  <a:pt x="327410" y="53906"/>
                  <a:pt x="483268" y="0"/>
                </a:cubicBezTo>
                <a:cubicBezTo>
                  <a:pt x="639126" y="-53906"/>
                  <a:pt x="818075" y="36362"/>
                  <a:pt x="966535" y="0"/>
                </a:cubicBezTo>
                <a:cubicBezTo>
                  <a:pt x="1003429" y="165450"/>
                  <a:pt x="953897" y="399337"/>
                  <a:pt x="966535" y="553998"/>
                </a:cubicBezTo>
                <a:cubicBezTo>
                  <a:pt x="852438" y="562289"/>
                  <a:pt x="637153" y="502921"/>
                  <a:pt x="492933" y="553998"/>
                </a:cubicBezTo>
                <a:cubicBezTo>
                  <a:pt x="348713" y="605075"/>
                  <a:pt x="165036" y="529471"/>
                  <a:pt x="0" y="553998"/>
                </a:cubicBezTo>
                <a:cubicBezTo>
                  <a:pt x="-48477" y="302094"/>
                  <a:pt x="718" y="165843"/>
                  <a:pt x="0" y="0"/>
                </a:cubicBezTo>
                <a:close/>
              </a:path>
              <a:path w="966535" h="553998" stroke="0" extrusionOk="0">
                <a:moveTo>
                  <a:pt x="0" y="0"/>
                </a:moveTo>
                <a:cubicBezTo>
                  <a:pt x="99962" y="-35440"/>
                  <a:pt x="321056" y="24909"/>
                  <a:pt x="492933" y="0"/>
                </a:cubicBezTo>
                <a:cubicBezTo>
                  <a:pt x="664810" y="-24909"/>
                  <a:pt x="784042" y="3790"/>
                  <a:pt x="966535" y="0"/>
                </a:cubicBezTo>
                <a:cubicBezTo>
                  <a:pt x="1007963" y="251952"/>
                  <a:pt x="934282" y="352450"/>
                  <a:pt x="966535" y="553998"/>
                </a:cubicBezTo>
                <a:cubicBezTo>
                  <a:pt x="742681" y="582091"/>
                  <a:pt x="707535" y="528606"/>
                  <a:pt x="512264" y="553998"/>
                </a:cubicBezTo>
                <a:cubicBezTo>
                  <a:pt x="316993" y="579390"/>
                  <a:pt x="150472" y="499354"/>
                  <a:pt x="0" y="553998"/>
                </a:cubicBezTo>
                <a:cubicBezTo>
                  <a:pt x="-31120" y="340816"/>
                  <a:pt x="40161" y="136157"/>
                  <a:pt x="0" y="0"/>
                </a:cubicBezTo>
                <a:close/>
              </a:path>
            </a:pathLst>
          </a:custGeom>
          <a:solidFill>
            <a:schemeClr val="accent4">
              <a:lumMod val="20000"/>
              <a:lumOff val="80000"/>
            </a:schemeClr>
          </a:solidFill>
          <a:ln>
            <a:solidFill>
              <a:schemeClr val="tx1"/>
            </a:solidFill>
            <a:extLst>
              <a:ext uri="{C807C97D-BFC1-408E-A445-0C87EB9F89A2}">
                <ask:lineSketchStyleProps xmlns:ask="http://schemas.microsoft.com/office/drawing/2018/sketchyshapes" sd="1670402538">
                  <a:prstGeom prst="rect">
                    <a:avLst/>
                  </a:prstGeom>
                  <ask:type>
                    <ask:lineSketchScribble/>
                  </ask:type>
                </ask:lineSketchStyleProps>
              </a:ext>
            </a:extLst>
          </a:ln>
        </p:spPr>
        <p:txBody>
          <a:bodyPr wrap="square" rtlCol="0">
            <a:spAutoFit/>
          </a:bodyPr>
          <a:lstStyle/>
          <a:p>
            <a:pPr algn="ctr"/>
            <a:r>
              <a:rPr lang="en-US" sz="1000" dirty="0">
                <a:latin typeface="Dosis" panose="02010503020202060003" pitchFamily="2" charset="77"/>
              </a:rPr>
              <a:t>Energy resource management</a:t>
            </a:r>
          </a:p>
        </p:txBody>
      </p:sp>
      <p:cxnSp>
        <p:nvCxnSpPr>
          <p:cNvPr id="163" name="Straight Connector 162">
            <a:extLst>
              <a:ext uri="{FF2B5EF4-FFF2-40B4-BE49-F238E27FC236}">
                <a16:creationId xmlns:a16="http://schemas.microsoft.com/office/drawing/2014/main" id="{2860FDF1-30D6-494D-A025-AF78B84C911C}"/>
              </a:ext>
            </a:extLst>
          </p:cNvPr>
          <p:cNvCxnSpPr>
            <a:cxnSpLocks/>
            <a:stCxn id="182" idx="0"/>
            <a:endCxn id="182" idx="2"/>
          </p:cNvCxnSpPr>
          <p:nvPr/>
        </p:nvCxnSpPr>
        <p:spPr>
          <a:xfrm>
            <a:off x="4946264" y="5431950"/>
            <a:ext cx="0" cy="400110"/>
          </a:xfrm>
          <a:prstGeom prst="line">
            <a:avLst/>
          </a:prstGeom>
          <a:ln w="28575"/>
        </p:spPr>
        <p:style>
          <a:lnRef idx="1">
            <a:schemeClr val="dk1"/>
          </a:lnRef>
          <a:fillRef idx="0">
            <a:schemeClr val="dk1"/>
          </a:fillRef>
          <a:effectRef idx="0">
            <a:schemeClr val="dk1"/>
          </a:effectRef>
          <a:fontRef idx="minor">
            <a:schemeClr val="tx1"/>
          </a:fontRef>
        </p:style>
      </p:cxnSp>
      <p:sp>
        <p:nvSpPr>
          <p:cNvPr id="166" name="TextBox 165">
            <a:extLst>
              <a:ext uri="{FF2B5EF4-FFF2-40B4-BE49-F238E27FC236}">
                <a16:creationId xmlns:a16="http://schemas.microsoft.com/office/drawing/2014/main" id="{840F1A90-F86E-C044-916B-EA46F8D7C594}"/>
              </a:ext>
            </a:extLst>
          </p:cNvPr>
          <p:cNvSpPr txBox="1"/>
          <p:nvPr/>
        </p:nvSpPr>
        <p:spPr>
          <a:xfrm>
            <a:off x="5777032" y="4478576"/>
            <a:ext cx="831447" cy="400110"/>
          </a:xfrm>
          <a:custGeom>
            <a:avLst/>
            <a:gdLst>
              <a:gd name="connsiteX0" fmla="*/ 0 w 831447"/>
              <a:gd name="connsiteY0" fmla="*/ 0 h 400110"/>
              <a:gd name="connsiteX1" fmla="*/ 415724 w 831447"/>
              <a:gd name="connsiteY1" fmla="*/ 0 h 400110"/>
              <a:gd name="connsiteX2" fmla="*/ 831447 w 831447"/>
              <a:gd name="connsiteY2" fmla="*/ 0 h 400110"/>
              <a:gd name="connsiteX3" fmla="*/ 831447 w 831447"/>
              <a:gd name="connsiteY3" fmla="*/ 400110 h 400110"/>
              <a:gd name="connsiteX4" fmla="*/ 424038 w 831447"/>
              <a:gd name="connsiteY4" fmla="*/ 400110 h 400110"/>
              <a:gd name="connsiteX5" fmla="*/ 0 w 831447"/>
              <a:gd name="connsiteY5" fmla="*/ 400110 h 400110"/>
              <a:gd name="connsiteX6" fmla="*/ 0 w 831447"/>
              <a:gd name="connsiteY6" fmla="*/ 0 h 400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1447" h="400110" fill="none" extrusionOk="0">
                <a:moveTo>
                  <a:pt x="0" y="0"/>
                </a:moveTo>
                <a:cubicBezTo>
                  <a:pt x="96275" y="-24810"/>
                  <a:pt x="248234" y="36589"/>
                  <a:pt x="415724" y="0"/>
                </a:cubicBezTo>
                <a:cubicBezTo>
                  <a:pt x="583214" y="-36589"/>
                  <a:pt x="739932" y="46727"/>
                  <a:pt x="831447" y="0"/>
                </a:cubicBezTo>
                <a:cubicBezTo>
                  <a:pt x="854367" y="168164"/>
                  <a:pt x="830605" y="238679"/>
                  <a:pt x="831447" y="400110"/>
                </a:cubicBezTo>
                <a:cubicBezTo>
                  <a:pt x="679637" y="413009"/>
                  <a:pt x="595032" y="390081"/>
                  <a:pt x="424038" y="400110"/>
                </a:cubicBezTo>
                <a:cubicBezTo>
                  <a:pt x="253044" y="410139"/>
                  <a:pt x="150694" y="368835"/>
                  <a:pt x="0" y="400110"/>
                </a:cubicBezTo>
                <a:cubicBezTo>
                  <a:pt x="-18750" y="207174"/>
                  <a:pt x="29734" y="141940"/>
                  <a:pt x="0" y="0"/>
                </a:cubicBezTo>
                <a:close/>
              </a:path>
              <a:path w="831447" h="400110" stroke="0" extrusionOk="0">
                <a:moveTo>
                  <a:pt x="0" y="0"/>
                </a:moveTo>
                <a:cubicBezTo>
                  <a:pt x="96047" y="-9788"/>
                  <a:pt x="315237" y="11675"/>
                  <a:pt x="424038" y="0"/>
                </a:cubicBezTo>
                <a:cubicBezTo>
                  <a:pt x="532839" y="-11675"/>
                  <a:pt x="716041" y="38093"/>
                  <a:pt x="831447" y="0"/>
                </a:cubicBezTo>
                <a:cubicBezTo>
                  <a:pt x="833271" y="148832"/>
                  <a:pt x="805763" y="280662"/>
                  <a:pt x="831447" y="400110"/>
                </a:cubicBezTo>
                <a:cubicBezTo>
                  <a:pt x="684163" y="444612"/>
                  <a:pt x="570187" y="366143"/>
                  <a:pt x="440667" y="400110"/>
                </a:cubicBezTo>
                <a:cubicBezTo>
                  <a:pt x="311147" y="434077"/>
                  <a:pt x="214353" y="389327"/>
                  <a:pt x="0" y="400110"/>
                </a:cubicBezTo>
                <a:cubicBezTo>
                  <a:pt x="-27077" y="278956"/>
                  <a:pt x="13405" y="109505"/>
                  <a:pt x="0" y="0"/>
                </a:cubicBezTo>
                <a:close/>
              </a:path>
            </a:pathLst>
          </a:custGeom>
          <a:solidFill>
            <a:schemeClr val="accent4">
              <a:lumMod val="20000"/>
              <a:lumOff val="80000"/>
            </a:schemeClr>
          </a:solidFill>
          <a:ln>
            <a:solidFill>
              <a:schemeClr val="tx1"/>
            </a:solidFill>
            <a:extLst>
              <a:ext uri="{C807C97D-BFC1-408E-A445-0C87EB9F89A2}">
                <ask:lineSketchStyleProps xmlns:ask="http://schemas.microsoft.com/office/drawing/2018/sketchyshapes" sd="1670402538">
                  <a:prstGeom prst="rect">
                    <a:avLst/>
                  </a:prstGeom>
                  <ask:type>
                    <ask:lineSketchScribble/>
                  </ask:type>
                </ask:lineSketchStyleProps>
              </a:ext>
            </a:extLst>
          </a:ln>
        </p:spPr>
        <p:txBody>
          <a:bodyPr wrap="square" rtlCol="0">
            <a:spAutoFit/>
          </a:bodyPr>
          <a:lstStyle/>
          <a:p>
            <a:pPr algn="ctr"/>
            <a:r>
              <a:rPr lang="en-US" sz="1000" dirty="0">
                <a:latin typeface="Dosis" panose="02010503020202060003" pitchFamily="2" charset="77"/>
              </a:rPr>
              <a:t>UK energy mix</a:t>
            </a:r>
          </a:p>
        </p:txBody>
      </p:sp>
      <p:cxnSp>
        <p:nvCxnSpPr>
          <p:cNvPr id="167" name="Straight Connector 166">
            <a:extLst>
              <a:ext uri="{FF2B5EF4-FFF2-40B4-BE49-F238E27FC236}">
                <a16:creationId xmlns:a16="http://schemas.microsoft.com/office/drawing/2014/main" id="{194FBD20-AE99-7D43-9F90-A44D86DE04C7}"/>
              </a:ext>
            </a:extLst>
          </p:cNvPr>
          <p:cNvCxnSpPr>
            <a:cxnSpLocks/>
          </p:cNvCxnSpPr>
          <p:nvPr/>
        </p:nvCxnSpPr>
        <p:spPr>
          <a:xfrm flipH="1">
            <a:off x="6153387" y="4878686"/>
            <a:ext cx="285497" cy="327443"/>
          </a:xfrm>
          <a:prstGeom prst="line">
            <a:avLst/>
          </a:prstGeom>
          <a:ln w="28575"/>
        </p:spPr>
        <p:style>
          <a:lnRef idx="1">
            <a:schemeClr val="dk1"/>
          </a:lnRef>
          <a:fillRef idx="0">
            <a:schemeClr val="dk1"/>
          </a:fillRef>
          <a:effectRef idx="0">
            <a:schemeClr val="dk1"/>
          </a:effectRef>
          <a:fontRef idx="minor">
            <a:schemeClr val="tx1"/>
          </a:fontRef>
        </p:style>
      </p:cxnSp>
      <p:sp>
        <p:nvSpPr>
          <p:cNvPr id="175" name="TextBox 174">
            <a:extLst>
              <a:ext uri="{FF2B5EF4-FFF2-40B4-BE49-F238E27FC236}">
                <a16:creationId xmlns:a16="http://schemas.microsoft.com/office/drawing/2014/main" id="{D1C1FAA9-A78E-9E4A-AFC6-47F536627E81}"/>
              </a:ext>
            </a:extLst>
          </p:cNvPr>
          <p:cNvSpPr txBox="1"/>
          <p:nvPr/>
        </p:nvSpPr>
        <p:spPr>
          <a:xfrm>
            <a:off x="6902503" y="775596"/>
            <a:ext cx="4004741" cy="400110"/>
          </a:xfrm>
          <a:prstGeom prst="rect">
            <a:avLst/>
          </a:prstGeom>
          <a:noFill/>
        </p:spPr>
        <p:txBody>
          <a:bodyPr wrap="square" rtlCol="0">
            <a:spAutoFit/>
          </a:bodyPr>
          <a:lstStyle/>
          <a:p>
            <a:r>
              <a:rPr lang="en-US" sz="2000" dirty="0">
                <a:solidFill>
                  <a:srgbClr val="D3A2FF"/>
                </a:solidFill>
                <a:latin typeface="Bebas Neue" panose="020B0606020202050201" pitchFamily="34" charset="77"/>
              </a:rPr>
              <a:t>Paper 3 </a:t>
            </a:r>
            <a:r>
              <a:rPr lang="en-US" sz="2000" dirty="0">
                <a:latin typeface="Bebas Neue" panose="020B0606020202050201" pitchFamily="34" charset="77"/>
              </a:rPr>
              <a:t>GEOG investigations (25%)</a:t>
            </a:r>
          </a:p>
        </p:txBody>
      </p:sp>
      <p:sp>
        <p:nvSpPr>
          <p:cNvPr id="176" name="Hexagon 175">
            <a:extLst>
              <a:ext uri="{FF2B5EF4-FFF2-40B4-BE49-F238E27FC236}">
                <a16:creationId xmlns:a16="http://schemas.microsoft.com/office/drawing/2014/main" id="{1B761917-D76F-E747-8003-27805F0EE374}"/>
              </a:ext>
            </a:extLst>
          </p:cNvPr>
          <p:cNvSpPr/>
          <p:nvPr/>
        </p:nvSpPr>
        <p:spPr>
          <a:xfrm>
            <a:off x="6894712" y="1295254"/>
            <a:ext cx="2933968" cy="5397445"/>
          </a:xfrm>
          <a:custGeom>
            <a:avLst/>
            <a:gdLst>
              <a:gd name="connsiteX0" fmla="*/ 0 w 2933968"/>
              <a:gd name="connsiteY0" fmla="*/ 2698723 h 5397445"/>
              <a:gd name="connsiteX1" fmla="*/ 194610 w 2933968"/>
              <a:gd name="connsiteY1" fmla="*/ 1 h 5397445"/>
              <a:gd name="connsiteX2" fmla="*/ 2739358 w 2933968"/>
              <a:gd name="connsiteY2" fmla="*/ 1 h 5397445"/>
              <a:gd name="connsiteX3" fmla="*/ 2933968 w 2933968"/>
              <a:gd name="connsiteY3" fmla="*/ 2698723 h 5397445"/>
              <a:gd name="connsiteX4" fmla="*/ 2739358 w 2933968"/>
              <a:gd name="connsiteY4" fmla="*/ 5397444 h 5397445"/>
              <a:gd name="connsiteX5" fmla="*/ 194610 w 2933968"/>
              <a:gd name="connsiteY5" fmla="*/ 5397444 h 5397445"/>
              <a:gd name="connsiteX6" fmla="*/ 0 w 2933968"/>
              <a:gd name="connsiteY6" fmla="*/ 2698723 h 5397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3968" h="5397445" fill="none" extrusionOk="0">
                <a:moveTo>
                  <a:pt x="0" y="2698723"/>
                </a:moveTo>
                <a:cubicBezTo>
                  <a:pt x="134656" y="1501980"/>
                  <a:pt x="54061" y="774838"/>
                  <a:pt x="194610" y="1"/>
                </a:cubicBezTo>
                <a:cubicBezTo>
                  <a:pt x="1303936" y="-38580"/>
                  <a:pt x="2064992" y="63342"/>
                  <a:pt x="2739358" y="1"/>
                </a:cubicBezTo>
                <a:cubicBezTo>
                  <a:pt x="2929662" y="383927"/>
                  <a:pt x="2928986" y="1626339"/>
                  <a:pt x="2933968" y="2698723"/>
                </a:cubicBezTo>
                <a:cubicBezTo>
                  <a:pt x="2735850" y="3625391"/>
                  <a:pt x="2753310" y="4598150"/>
                  <a:pt x="2739358" y="5397444"/>
                </a:cubicBezTo>
                <a:cubicBezTo>
                  <a:pt x="2456573" y="5478426"/>
                  <a:pt x="994373" y="5469699"/>
                  <a:pt x="194610" y="5397444"/>
                </a:cubicBezTo>
                <a:cubicBezTo>
                  <a:pt x="262717" y="4250302"/>
                  <a:pt x="-11729" y="3730071"/>
                  <a:pt x="0" y="2698723"/>
                </a:cubicBezTo>
                <a:close/>
              </a:path>
              <a:path w="2933968" h="5397445" stroke="0" extrusionOk="0">
                <a:moveTo>
                  <a:pt x="0" y="2698723"/>
                </a:moveTo>
                <a:cubicBezTo>
                  <a:pt x="159875" y="2131239"/>
                  <a:pt x="245892" y="901805"/>
                  <a:pt x="194610" y="1"/>
                </a:cubicBezTo>
                <a:cubicBezTo>
                  <a:pt x="1441968" y="132883"/>
                  <a:pt x="2052298" y="-84950"/>
                  <a:pt x="2739358" y="1"/>
                </a:cubicBezTo>
                <a:cubicBezTo>
                  <a:pt x="2947024" y="1008378"/>
                  <a:pt x="2743879" y="2248249"/>
                  <a:pt x="2933968" y="2698723"/>
                </a:cubicBezTo>
                <a:cubicBezTo>
                  <a:pt x="2894137" y="3531733"/>
                  <a:pt x="2949853" y="4598420"/>
                  <a:pt x="2739358" y="5397444"/>
                </a:cubicBezTo>
                <a:cubicBezTo>
                  <a:pt x="1862111" y="5446977"/>
                  <a:pt x="838346" y="5412253"/>
                  <a:pt x="194610" y="5397444"/>
                </a:cubicBezTo>
                <a:cubicBezTo>
                  <a:pt x="16900" y="4151557"/>
                  <a:pt x="163800" y="3959704"/>
                  <a:pt x="0" y="2698723"/>
                </a:cubicBezTo>
                <a:close/>
              </a:path>
            </a:pathLst>
          </a:custGeom>
          <a:solidFill>
            <a:srgbClr val="D3A2FF"/>
          </a:solidFill>
          <a:ln w="9525">
            <a:solidFill>
              <a:schemeClr val="tx1"/>
            </a:solidFill>
            <a:extLst>
              <a:ext uri="{C807C97D-BFC1-408E-A445-0C87EB9F89A2}">
                <ask:lineSketchStyleProps xmlns:ask="http://schemas.microsoft.com/office/drawing/2018/sketchyshapes" sd="1219033472">
                  <a:prstGeom prst="hexagon">
                    <a:avLst>
                      <a:gd name="adj" fmla="val 6633"/>
                      <a:gd name="vf" fmla="val 11547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endParaRPr lang="en-US" sz="1300"/>
          </a:p>
        </p:txBody>
      </p:sp>
      <p:sp>
        <p:nvSpPr>
          <p:cNvPr id="177" name="Oval 176">
            <a:extLst>
              <a:ext uri="{FF2B5EF4-FFF2-40B4-BE49-F238E27FC236}">
                <a16:creationId xmlns:a16="http://schemas.microsoft.com/office/drawing/2014/main" id="{2C81A08C-C94A-0F47-8EE8-A8BF4CD17F16}"/>
              </a:ext>
            </a:extLst>
          </p:cNvPr>
          <p:cNvSpPr/>
          <p:nvPr/>
        </p:nvSpPr>
        <p:spPr>
          <a:xfrm>
            <a:off x="8234795" y="1359815"/>
            <a:ext cx="1278174" cy="1334765"/>
          </a:xfrm>
          <a:custGeom>
            <a:avLst/>
            <a:gdLst>
              <a:gd name="connsiteX0" fmla="*/ 0 w 1278174"/>
              <a:gd name="connsiteY0" fmla="*/ 667383 h 1334765"/>
              <a:gd name="connsiteX1" fmla="*/ 639087 w 1278174"/>
              <a:gd name="connsiteY1" fmla="*/ 0 h 1334765"/>
              <a:gd name="connsiteX2" fmla="*/ 1278174 w 1278174"/>
              <a:gd name="connsiteY2" fmla="*/ 667383 h 1334765"/>
              <a:gd name="connsiteX3" fmla="*/ 639087 w 1278174"/>
              <a:gd name="connsiteY3" fmla="*/ 1334766 h 1334765"/>
              <a:gd name="connsiteX4" fmla="*/ 0 w 1278174"/>
              <a:gd name="connsiteY4" fmla="*/ 667383 h 13347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8174" h="1334765" fill="none" extrusionOk="0">
                <a:moveTo>
                  <a:pt x="0" y="667383"/>
                </a:moveTo>
                <a:cubicBezTo>
                  <a:pt x="41235" y="303690"/>
                  <a:pt x="306207" y="-41319"/>
                  <a:pt x="639087" y="0"/>
                </a:cubicBezTo>
                <a:cubicBezTo>
                  <a:pt x="933992" y="-8890"/>
                  <a:pt x="1232912" y="341412"/>
                  <a:pt x="1278174" y="667383"/>
                </a:cubicBezTo>
                <a:cubicBezTo>
                  <a:pt x="1270370" y="961550"/>
                  <a:pt x="948030" y="1395934"/>
                  <a:pt x="639087" y="1334766"/>
                </a:cubicBezTo>
                <a:cubicBezTo>
                  <a:pt x="327976" y="1358194"/>
                  <a:pt x="28241" y="1042758"/>
                  <a:pt x="0" y="667383"/>
                </a:cubicBezTo>
                <a:close/>
              </a:path>
              <a:path w="1278174" h="1334765" stroke="0" extrusionOk="0">
                <a:moveTo>
                  <a:pt x="0" y="667383"/>
                </a:moveTo>
                <a:cubicBezTo>
                  <a:pt x="-19904" y="286521"/>
                  <a:pt x="273849" y="4609"/>
                  <a:pt x="639087" y="0"/>
                </a:cubicBezTo>
                <a:cubicBezTo>
                  <a:pt x="1063594" y="15063"/>
                  <a:pt x="1197317" y="301369"/>
                  <a:pt x="1278174" y="667383"/>
                </a:cubicBezTo>
                <a:cubicBezTo>
                  <a:pt x="1247287" y="1066131"/>
                  <a:pt x="989718" y="1347629"/>
                  <a:pt x="639087" y="1334766"/>
                </a:cubicBezTo>
                <a:cubicBezTo>
                  <a:pt x="262440" y="1321805"/>
                  <a:pt x="64151" y="1066620"/>
                  <a:pt x="0" y="667383"/>
                </a:cubicBezTo>
                <a:close/>
              </a:path>
            </a:pathLst>
          </a:custGeom>
          <a:solidFill>
            <a:schemeClr val="bg1"/>
          </a:solidFill>
          <a:ln>
            <a:solidFill>
              <a:schemeClr val="tx1"/>
            </a:solidFill>
            <a:extLst>
              <a:ext uri="{C807C97D-BFC1-408E-A445-0C87EB9F89A2}">
                <ask:lineSketchStyleProps xmlns:ask="http://schemas.microsoft.com/office/drawing/2018/sketchyshapes" sd="1219033472">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r>
              <a:rPr lang="en-US" sz="1600" b="1" dirty="0">
                <a:solidFill>
                  <a:schemeClr val="tx1"/>
                </a:solidFill>
                <a:latin typeface="Bebas Neue" panose="020B0606020202050201" pitchFamily="34" charset="77"/>
              </a:rPr>
              <a:t>Section B </a:t>
            </a:r>
            <a:endParaRPr lang="en-US" sz="1200" dirty="0">
              <a:solidFill>
                <a:schemeClr val="tx1"/>
              </a:solidFill>
              <a:latin typeface="Dosis" panose="02010503020202060003" pitchFamily="2" charset="77"/>
            </a:endParaRPr>
          </a:p>
          <a:p>
            <a:pPr algn="ctr"/>
            <a:r>
              <a:rPr lang="en-US" sz="1200" dirty="0">
                <a:solidFill>
                  <a:schemeClr val="tx1"/>
                </a:solidFill>
                <a:latin typeface="Dosis" panose="02010503020202060003" pitchFamily="2" charset="77"/>
              </a:rPr>
              <a:t>UK Challenges</a:t>
            </a:r>
          </a:p>
          <a:p>
            <a:pPr algn="ctr"/>
            <a:endParaRPr lang="en-US" sz="1300" dirty="0">
              <a:solidFill>
                <a:schemeClr val="tx1"/>
              </a:solidFill>
              <a:latin typeface="Dosis" panose="02010503020202060003" pitchFamily="2" charset="77"/>
            </a:endParaRPr>
          </a:p>
        </p:txBody>
      </p:sp>
      <p:sp>
        <p:nvSpPr>
          <p:cNvPr id="178" name="Oval 177">
            <a:extLst>
              <a:ext uri="{FF2B5EF4-FFF2-40B4-BE49-F238E27FC236}">
                <a16:creationId xmlns:a16="http://schemas.microsoft.com/office/drawing/2014/main" id="{383CCE37-1FAC-AA4C-A341-A3126650AFE2}"/>
              </a:ext>
            </a:extLst>
          </p:cNvPr>
          <p:cNvSpPr/>
          <p:nvPr/>
        </p:nvSpPr>
        <p:spPr>
          <a:xfrm>
            <a:off x="7298584" y="2978054"/>
            <a:ext cx="1278174" cy="1014827"/>
          </a:xfrm>
          <a:custGeom>
            <a:avLst/>
            <a:gdLst>
              <a:gd name="connsiteX0" fmla="*/ 0 w 1278174"/>
              <a:gd name="connsiteY0" fmla="*/ 507414 h 1014827"/>
              <a:gd name="connsiteX1" fmla="*/ 639087 w 1278174"/>
              <a:gd name="connsiteY1" fmla="*/ 0 h 1014827"/>
              <a:gd name="connsiteX2" fmla="*/ 1278174 w 1278174"/>
              <a:gd name="connsiteY2" fmla="*/ 507414 h 1014827"/>
              <a:gd name="connsiteX3" fmla="*/ 639087 w 1278174"/>
              <a:gd name="connsiteY3" fmla="*/ 1014828 h 1014827"/>
              <a:gd name="connsiteX4" fmla="*/ 0 w 1278174"/>
              <a:gd name="connsiteY4" fmla="*/ 507414 h 10148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8174" h="1014827" fill="none" extrusionOk="0">
                <a:moveTo>
                  <a:pt x="0" y="507414"/>
                </a:moveTo>
                <a:cubicBezTo>
                  <a:pt x="41235" y="232069"/>
                  <a:pt x="306207" y="-41319"/>
                  <a:pt x="639087" y="0"/>
                </a:cubicBezTo>
                <a:cubicBezTo>
                  <a:pt x="948718" y="-6635"/>
                  <a:pt x="1237899" y="265095"/>
                  <a:pt x="1278174" y="507414"/>
                </a:cubicBezTo>
                <a:cubicBezTo>
                  <a:pt x="1270370" y="713233"/>
                  <a:pt x="948030" y="1075996"/>
                  <a:pt x="639087" y="1014828"/>
                </a:cubicBezTo>
                <a:cubicBezTo>
                  <a:pt x="337114" y="1043371"/>
                  <a:pt x="25331" y="793741"/>
                  <a:pt x="0" y="507414"/>
                </a:cubicBezTo>
                <a:close/>
              </a:path>
              <a:path w="1278174" h="1014827" stroke="0" extrusionOk="0">
                <a:moveTo>
                  <a:pt x="0" y="507414"/>
                </a:moveTo>
                <a:cubicBezTo>
                  <a:pt x="-19904" y="214900"/>
                  <a:pt x="273849" y="4609"/>
                  <a:pt x="639087" y="0"/>
                </a:cubicBezTo>
                <a:cubicBezTo>
                  <a:pt x="1007093" y="3168"/>
                  <a:pt x="1219470" y="229044"/>
                  <a:pt x="1278174" y="507414"/>
                </a:cubicBezTo>
                <a:cubicBezTo>
                  <a:pt x="1247287" y="817814"/>
                  <a:pt x="989718" y="1027691"/>
                  <a:pt x="639087" y="1014828"/>
                </a:cubicBezTo>
                <a:cubicBezTo>
                  <a:pt x="235158" y="986941"/>
                  <a:pt x="26906" y="800507"/>
                  <a:pt x="0" y="507414"/>
                </a:cubicBezTo>
                <a:close/>
              </a:path>
            </a:pathLst>
          </a:custGeom>
          <a:solidFill>
            <a:schemeClr val="bg1"/>
          </a:solidFill>
          <a:ln>
            <a:solidFill>
              <a:schemeClr val="tx1"/>
            </a:solidFill>
            <a:extLst>
              <a:ext uri="{C807C97D-BFC1-408E-A445-0C87EB9F89A2}">
                <ask:lineSketchStyleProps xmlns:ask="http://schemas.microsoft.com/office/drawing/2018/sketchyshapes" sd="1219033472">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r>
              <a:rPr lang="en-US" sz="1600" b="1" dirty="0">
                <a:solidFill>
                  <a:schemeClr val="tx1"/>
                </a:solidFill>
                <a:latin typeface="Bebas Neue" panose="020B0606020202050201" pitchFamily="34" charset="77"/>
              </a:rPr>
              <a:t>Section A </a:t>
            </a:r>
            <a:r>
              <a:rPr lang="en-US" sz="1200" b="1" dirty="0">
                <a:solidFill>
                  <a:schemeClr val="tx1"/>
                </a:solidFill>
                <a:latin typeface="Dosis" panose="02010503020202060003" pitchFamily="2" charset="77"/>
              </a:rPr>
              <a:t>Fieldwork</a:t>
            </a:r>
          </a:p>
          <a:p>
            <a:pPr algn="ctr"/>
            <a:endParaRPr lang="en-US" sz="1300" dirty="0">
              <a:solidFill>
                <a:schemeClr val="tx1"/>
              </a:solidFill>
              <a:latin typeface="Dosis" panose="02010503020202060003" pitchFamily="2" charset="77"/>
            </a:endParaRPr>
          </a:p>
        </p:txBody>
      </p:sp>
      <p:cxnSp>
        <p:nvCxnSpPr>
          <p:cNvPr id="181" name="Straight Connector 180">
            <a:extLst>
              <a:ext uri="{FF2B5EF4-FFF2-40B4-BE49-F238E27FC236}">
                <a16:creationId xmlns:a16="http://schemas.microsoft.com/office/drawing/2014/main" id="{71593A72-958B-8944-A346-F0F8CD3B4098}"/>
              </a:ext>
            </a:extLst>
          </p:cNvPr>
          <p:cNvCxnSpPr>
            <a:cxnSpLocks/>
            <a:endCxn id="144" idx="2"/>
          </p:cNvCxnSpPr>
          <p:nvPr/>
        </p:nvCxnSpPr>
        <p:spPr>
          <a:xfrm>
            <a:off x="8419959" y="3364999"/>
            <a:ext cx="298426" cy="17011"/>
          </a:xfrm>
          <a:prstGeom prst="line">
            <a:avLst/>
          </a:prstGeom>
          <a:ln w="28575"/>
        </p:spPr>
        <p:style>
          <a:lnRef idx="1">
            <a:schemeClr val="dk1"/>
          </a:lnRef>
          <a:fillRef idx="0">
            <a:schemeClr val="dk1"/>
          </a:fillRef>
          <a:effectRef idx="0">
            <a:schemeClr val="dk1"/>
          </a:effectRef>
          <a:fontRef idx="minor">
            <a:schemeClr val="tx1"/>
          </a:fontRef>
        </p:style>
      </p:cxnSp>
      <p:cxnSp>
        <p:nvCxnSpPr>
          <p:cNvPr id="188" name="Straight Connector 187">
            <a:extLst>
              <a:ext uri="{FF2B5EF4-FFF2-40B4-BE49-F238E27FC236}">
                <a16:creationId xmlns:a16="http://schemas.microsoft.com/office/drawing/2014/main" id="{0C319DAE-C6D0-E84E-9593-7773FE45B3DC}"/>
              </a:ext>
            </a:extLst>
          </p:cNvPr>
          <p:cNvCxnSpPr>
            <a:cxnSpLocks/>
          </p:cNvCxnSpPr>
          <p:nvPr/>
        </p:nvCxnSpPr>
        <p:spPr>
          <a:xfrm>
            <a:off x="8317479" y="3891398"/>
            <a:ext cx="285698" cy="404607"/>
          </a:xfrm>
          <a:prstGeom prst="line">
            <a:avLst/>
          </a:prstGeom>
          <a:ln w="28575"/>
        </p:spPr>
        <p:style>
          <a:lnRef idx="1">
            <a:schemeClr val="dk1"/>
          </a:lnRef>
          <a:fillRef idx="0">
            <a:schemeClr val="dk1"/>
          </a:fillRef>
          <a:effectRef idx="0">
            <a:schemeClr val="dk1"/>
          </a:effectRef>
          <a:fontRef idx="minor">
            <a:schemeClr val="tx1"/>
          </a:fontRef>
        </p:style>
      </p:cxnSp>
      <p:sp>
        <p:nvSpPr>
          <p:cNvPr id="191" name="TextBox 190">
            <a:extLst>
              <a:ext uri="{FF2B5EF4-FFF2-40B4-BE49-F238E27FC236}">
                <a16:creationId xmlns:a16="http://schemas.microsoft.com/office/drawing/2014/main" id="{7A370187-398E-C544-8A9F-55A96A4DC0E4}"/>
              </a:ext>
            </a:extLst>
          </p:cNvPr>
          <p:cNvSpPr txBox="1"/>
          <p:nvPr/>
        </p:nvSpPr>
        <p:spPr>
          <a:xfrm>
            <a:off x="8761194" y="5528552"/>
            <a:ext cx="1066322" cy="707886"/>
          </a:xfrm>
          <a:custGeom>
            <a:avLst/>
            <a:gdLst>
              <a:gd name="connsiteX0" fmla="*/ 0 w 1066322"/>
              <a:gd name="connsiteY0" fmla="*/ 0 h 707886"/>
              <a:gd name="connsiteX1" fmla="*/ 533161 w 1066322"/>
              <a:gd name="connsiteY1" fmla="*/ 0 h 707886"/>
              <a:gd name="connsiteX2" fmla="*/ 1066322 w 1066322"/>
              <a:gd name="connsiteY2" fmla="*/ 0 h 707886"/>
              <a:gd name="connsiteX3" fmla="*/ 1066322 w 1066322"/>
              <a:gd name="connsiteY3" fmla="*/ 353943 h 707886"/>
              <a:gd name="connsiteX4" fmla="*/ 1066322 w 1066322"/>
              <a:gd name="connsiteY4" fmla="*/ 707886 h 707886"/>
              <a:gd name="connsiteX5" fmla="*/ 565151 w 1066322"/>
              <a:gd name="connsiteY5" fmla="*/ 707886 h 707886"/>
              <a:gd name="connsiteX6" fmla="*/ 0 w 1066322"/>
              <a:gd name="connsiteY6" fmla="*/ 707886 h 707886"/>
              <a:gd name="connsiteX7" fmla="*/ 0 w 1066322"/>
              <a:gd name="connsiteY7" fmla="*/ 368101 h 707886"/>
              <a:gd name="connsiteX8" fmla="*/ 0 w 1066322"/>
              <a:gd name="connsiteY8" fmla="*/ 0 h 707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6322" h="707886" fill="none" extrusionOk="0">
                <a:moveTo>
                  <a:pt x="0" y="0"/>
                </a:moveTo>
                <a:cubicBezTo>
                  <a:pt x="123937" y="-29693"/>
                  <a:pt x="332151" y="6594"/>
                  <a:pt x="533161" y="0"/>
                </a:cubicBezTo>
                <a:cubicBezTo>
                  <a:pt x="734171" y="-6594"/>
                  <a:pt x="909107" y="15568"/>
                  <a:pt x="1066322" y="0"/>
                </a:cubicBezTo>
                <a:cubicBezTo>
                  <a:pt x="1087121" y="94040"/>
                  <a:pt x="1029769" y="212192"/>
                  <a:pt x="1066322" y="353943"/>
                </a:cubicBezTo>
                <a:cubicBezTo>
                  <a:pt x="1102875" y="495694"/>
                  <a:pt x="1025518" y="538767"/>
                  <a:pt x="1066322" y="707886"/>
                </a:cubicBezTo>
                <a:cubicBezTo>
                  <a:pt x="830550" y="754900"/>
                  <a:pt x="718785" y="686964"/>
                  <a:pt x="565151" y="707886"/>
                </a:cubicBezTo>
                <a:cubicBezTo>
                  <a:pt x="411517" y="728808"/>
                  <a:pt x="222531" y="688083"/>
                  <a:pt x="0" y="707886"/>
                </a:cubicBezTo>
                <a:cubicBezTo>
                  <a:pt x="-2433" y="564430"/>
                  <a:pt x="9729" y="470046"/>
                  <a:pt x="0" y="368101"/>
                </a:cubicBezTo>
                <a:cubicBezTo>
                  <a:pt x="-9729" y="266156"/>
                  <a:pt x="38509" y="79925"/>
                  <a:pt x="0" y="0"/>
                </a:cubicBezTo>
                <a:close/>
              </a:path>
              <a:path w="1066322" h="707886" stroke="0" extrusionOk="0">
                <a:moveTo>
                  <a:pt x="0" y="0"/>
                </a:moveTo>
                <a:cubicBezTo>
                  <a:pt x="151969" y="-32113"/>
                  <a:pt x="317364" y="39864"/>
                  <a:pt x="543824" y="0"/>
                </a:cubicBezTo>
                <a:cubicBezTo>
                  <a:pt x="770284" y="-39864"/>
                  <a:pt x="856304" y="35649"/>
                  <a:pt x="1066322" y="0"/>
                </a:cubicBezTo>
                <a:cubicBezTo>
                  <a:pt x="1073659" y="94913"/>
                  <a:pt x="1041095" y="231511"/>
                  <a:pt x="1066322" y="346864"/>
                </a:cubicBezTo>
                <a:cubicBezTo>
                  <a:pt x="1091549" y="462217"/>
                  <a:pt x="1056383" y="572267"/>
                  <a:pt x="1066322" y="707886"/>
                </a:cubicBezTo>
                <a:cubicBezTo>
                  <a:pt x="956578" y="740927"/>
                  <a:pt x="673061" y="650454"/>
                  <a:pt x="533161" y="707886"/>
                </a:cubicBezTo>
                <a:cubicBezTo>
                  <a:pt x="393261" y="765318"/>
                  <a:pt x="149740" y="702157"/>
                  <a:pt x="0" y="707886"/>
                </a:cubicBezTo>
                <a:cubicBezTo>
                  <a:pt x="-7370" y="586027"/>
                  <a:pt x="18080" y="490205"/>
                  <a:pt x="0" y="361022"/>
                </a:cubicBezTo>
                <a:cubicBezTo>
                  <a:pt x="-18080" y="231839"/>
                  <a:pt x="407" y="163043"/>
                  <a:pt x="0" y="0"/>
                </a:cubicBezTo>
                <a:close/>
              </a:path>
            </a:pathLst>
          </a:custGeom>
          <a:solidFill>
            <a:schemeClr val="accent4">
              <a:lumMod val="20000"/>
              <a:lumOff val="80000"/>
            </a:schemeClr>
          </a:solidFill>
          <a:ln>
            <a:solidFill>
              <a:schemeClr val="tx1"/>
            </a:solidFill>
            <a:extLst>
              <a:ext uri="{C807C97D-BFC1-408E-A445-0C87EB9F89A2}">
                <ask:lineSketchStyleProps xmlns:ask="http://schemas.microsoft.com/office/drawing/2018/sketchyshapes" sd="1670402538">
                  <a:prstGeom prst="rect">
                    <a:avLst/>
                  </a:prstGeom>
                  <ask:type>
                    <ask:lineSketchScribble/>
                  </ask:type>
                </ask:lineSketchStyleProps>
              </a:ext>
            </a:extLst>
          </a:ln>
        </p:spPr>
        <p:txBody>
          <a:bodyPr wrap="square" rtlCol="0">
            <a:spAutoFit/>
          </a:bodyPr>
          <a:lstStyle/>
          <a:p>
            <a:pPr algn="ctr"/>
            <a:r>
              <a:rPr lang="en-US" sz="1000" dirty="0">
                <a:latin typeface="Dosis" panose="02010503020202060003" pitchFamily="2" charset="77"/>
              </a:rPr>
              <a:t>Urban regeneration</a:t>
            </a:r>
          </a:p>
          <a:p>
            <a:pPr algn="ctr"/>
            <a:endParaRPr lang="en-US" sz="1000" dirty="0">
              <a:latin typeface="Dosis" panose="02010503020202060003" pitchFamily="2" charset="77"/>
            </a:endParaRPr>
          </a:p>
          <a:p>
            <a:pPr algn="ctr"/>
            <a:r>
              <a:rPr lang="en-US" sz="1000" dirty="0">
                <a:latin typeface="Dosis" panose="02010503020202060003" pitchFamily="2" charset="77"/>
              </a:rPr>
              <a:t> Newcastle</a:t>
            </a:r>
          </a:p>
        </p:txBody>
      </p:sp>
      <p:sp>
        <p:nvSpPr>
          <p:cNvPr id="192" name="TextBox 191">
            <a:extLst>
              <a:ext uri="{FF2B5EF4-FFF2-40B4-BE49-F238E27FC236}">
                <a16:creationId xmlns:a16="http://schemas.microsoft.com/office/drawing/2014/main" id="{0FA61E35-16AC-9043-86BA-D004A4EF9D0B}"/>
              </a:ext>
            </a:extLst>
          </p:cNvPr>
          <p:cNvSpPr txBox="1"/>
          <p:nvPr/>
        </p:nvSpPr>
        <p:spPr>
          <a:xfrm>
            <a:off x="7165586" y="5661578"/>
            <a:ext cx="1151893" cy="553998"/>
          </a:xfrm>
          <a:custGeom>
            <a:avLst/>
            <a:gdLst>
              <a:gd name="connsiteX0" fmla="*/ 0 w 1151893"/>
              <a:gd name="connsiteY0" fmla="*/ 0 h 553998"/>
              <a:gd name="connsiteX1" fmla="*/ 575947 w 1151893"/>
              <a:gd name="connsiteY1" fmla="*/ 0 h 553998"/>
              <a:gd name="connsiteX2" fmla="*/ 1151893 w 1151893"/>
              <a:gd name="connsiteY2" fmla="*/ 0 h 553998"/>
              <a:gd name="connsiteX3" fmla="*/ 1151893 w 1151893"/>
              <a:gd name="connsiteY3" fmla="*/ 553998 h 553998"/>
              <a:gd name="connsiteX4" fmla="*/ 587465 w 1151893"/>
              <a:gd name="connsiteY4" fmla="*/ 553998 h 553998"/>
              <a:gd name="connsiteX5" fmla="*/ 0 w 1151893"/>
              <a:gd name="connsiteY5" fmla="*/ 553998 h 553998"/>
              <a:gd name="connsiteX6" fmla="*/ 0 w 1151893"/>
              <a:gd name="connsiteY6" fmla="*/ 0 h 553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1893" h="553998" fill="none" extrusionOk="0">
                <a:moveTo>
                  <a:pt x="0" y="0"/>
                </a:moveTo>
                <a:cubicBezTo>
                  <a:pt x="152351" y="-44221"/>
                  <a:pt x="356997" y="45145"/>
                  <a:pt x="575947" y="0"/>
                </a:cubicBezTo>
                <a:cubicBezTo>
                  <a:pt x="794897" y="-45145"/>
                  <a:pt x="889953" y="28216"/>
                  <a:pt x="1151893" y="0"/>
                </a:cubicBezTo>
                <a:cubicBezTo>
                  <a:pt x="1188787" y="165450"/>
                  <a:pt x="1139255" y="399337"/>
                  <a:pt x="1151893" y="553998"/>
                </a:cubicBezTo>
                <a:cubicBezTo>
                  <a:pt x="902372" y="578804"/>
                  <a:pt x="849448" y="494094"/>
                  <a:pt x="587465" y="553998"/>
                </a:cubicBezTo>
                <a:cubicBezTo>
                  <a:pt x="325482" y="613902"/>
                  <a:pt x="171009" y="508353"/>
                  <a:pt x="0" y="553998"/>
                </a:cubicBezTo>
                <a:cubicBezTo>
                  <a:pt x="-48477" y="302094"/>
                  <a:pt x="718" y="165843"/>
                  <a:pt x="0" y="0"/>
                </a:cubicBezTo>
                <a:close/>
              </a:path>
              <a:path w="1151893" h="553998" stroke="0" extrusionOk="0">
                <a:moveTo>
                  <a:pt x="0" y="0"/>
                </a:moveTo>
                <a:cubicBezTo>
                  <a:pt x="264838" y="-11074"/>
                  <a:pt x="316603" y="6692"/>
                  <a:pt x="587465" y="0"/>
                </a:cubicBezTo>
                <a:cubicBezTo>
                  <a:pt x="858328" y="-6692"/>
                  <a:pt x="921833" y="49670"/>
                  <a:pt x="1151893" y="0"/>
                </a:cubicBezTo>
                <a:cubicBezTo>
                  <a:pt x="1193321" y="251952"/>
                  <a:pt x="1119640" y="352450"/>
                  <a:pt x="1151893" y="553998"/>
                </a:cubicBezTo>
                <a:cubicBezTo>
                  <a:pt x="973725" y="557016"/>
                  <a:pt x="825047" y="493861"/>
                  <a:pt x="610503" y="553998"/>
                </a:cubicBezTo>
                <a:cubicBezTo>
                  <a:pt x="395959" y="614135"/>
                  <a:pt x="217420" y="547223"/>
                  <a:pt x="0" y="553998"/>
                </a:cubicBezTo>
                <a:cubicBezTo>
                  <a:pt x="-31120" y="340816"/>
                  <a:pt x="40161" y="136157"/>
                  <a:pt x="0" y="0"/>
                </a:cubicBezTo>
                <a:close/>
              </a:path>
            </a:pathLst>
          </a:custGeom>
          <a:solidFill>
            <a:schemeClr val="accent4">
              <a:lumMod val="20000"/>
              <a:lumOff val="80000"/>
            </a:schemeClr>
          </a:solidFill>
          <a:ln>
            <a:solidFill>
              <a:schemeClr val="tx1"/>
            </a:solidFill>
            <a:extLst>
              <a:ext uri="{C807C97D-BFC1-408E-A445-0C87EB9F89A2}">
                <ask:lineSketchStyleProps xmlns:ask="http://schemas.microsoft.com/office/drawing/2018/sketchyshapes" sd="1670402538">
                  <a:prstGeom prst="rect">
                    <a:avLst/>
                  </a:prstGeom>
                  <ask:type>
                    <ask:lineSketchScribble/>
                  </ask:type>
                </ask:lineSketchStyleProps>
              </a:ext>
            </a:extLst>
          </a:ln>
        </p:spPr>
        <p:txBody>
          <a:bodyPr wrap="square" rtlCol="0">
            <a:spAutoFit/>
          </a:bodyPr>
          <a:lstStyle/>
          <a:p>
            <a:pPr algn="ctr"/>
            <a:r>
              <a:rPr lang="en-US" sz="1000" dirty="0">
                <a:latin typeface="Dosis" panose="02010503020202060003" pitchFamily="2" charset="77"/>
              </a:rPr>
              <a:t>Coastal landscapes</a:t>
            </a:r>
          </a:p>
          <a:p>
            <a:pPr algn="ctr"/>
            <a:endParaRPr lang="en-US" sz="1000" dirty="0">
              <a:latin typeface="Dosis" panose="02010503020202060003" pitchFamily="2" charset="77"/>
            </a:endParaRPr>
          </a:p>
          <a:p>
            <a:pPr algn="ctr"/>
            <a:r>
              <a:rPr lang="en-US" sz="1000" dirty="0">
                <a:latin typeface="Dosis" panose="02010503020202060003" pitchFamily="2" charset="77"/>
              </a:rPr>
              <a:t>Seaton Sluice</a:t>
            </a:r>
          </a:p>
        </p:txBody>
      </p:sp>
      <p:cxnSp>
        <p:nvCxnSpPr>
          <p:cNvPr id="193" name="Straight Connector 192">
            <a:extLst>
              <a:ext uri="{FF2B5EF4-FFF2-40B4-BE49-F238E27FC236}">
                <a16:creationId xmlns:a16="http://schemas.microsoft.com/office/drawing/2014/main" id="{1B1A6643-9A08-A641-AF10-B00A01EEA3B7}"/>
              </a:ext>
            </a:extLst>
          </p:cNvPr>
          <p:cNvCxnSpPr>
            <a:cxnSpLocks/>
            <a:stCxn id="146" idx="4"/>
            <a:endCxn id="192" idx="0"/>
          </p:cNvCxnSpPr>
          <p:nvPr/>
        </p:nvCxnSpPr>
        <p:spPr>
          <a:xfrm>
            <a:off x="7626286" y="5290571"/>
            <a:ext cx="115247" cy="371007"/>
          </a:xfrm>
          <a:prstGeom prst="line">
            <a:avLst/>
          </a:prstGeom>
          <a:ln w="28575"/>
        </p:spPr>
        <p:style>
          <a:lnRef idx="1">
            <a:schemeClr val="dk1"/>
          </a:lnRef>
          <a:fillRef idx="0">
            <a:schemeClr val="dk1"/>
          </a:fillRef>
          <a:effectRef idx="0">
            <a:schemeClr val="dk1"/>
          </a:effectRef>
          <a:fontRef idx="minor">
            <a:schemeClr val="tx1"/>
          </a:fontRef>
        </p:style>
      </p:cxnSp>
      <p:cxnSp>
        <p:nvCxnSpPr>
          <p:cNvPr id="195" name="Straight Connector 194">
            <a:extLst>
              <a:ext uri="{FF2B5EF4-FFF2-40B4-BE49-F238E27FC236}">
                <a16:creationId xmlns:a16="http://schemas.microsoft.com/office/drawing/2014/main" id="{DC6E4546-0DBE-6F4E-BC02-377125DD0384}"/>
              </a:ext>
            </a:extLst>
          </p:cNvPr>
          <p:cNvCxnSpPr>
            <a:cxnSpLocks/>
          </p:cNvCxnSpPr>
          <p:nvPr/>
        </p:nvCxnSpPr>
        <p:spPr>
          <a:xfrm flipH="1">
            <a:off x="7829852" y="4968697"/>
            <a:ext cx="13201" cy="220244"/>
          </a:xfrm>
          <a:prstGeom prst="line">
            <a:avLst/>
          </a:prstGeom>
          <a:ln w="28575"/>
        </p:spPr>
        <p:style>
          <a:lnRef idx="1">
            <a:schemeClr val="dk1"/>
          </a:lnRef>
          <a:fillRef idx="0">
            <a:schemeClr val="dk1"/>
          </a:fillRef>
          <a:effectRef idx="0">
            <a:schemeClr val="dk1"/>
          </a:effectRef>
          <a:fontRef idx="minor">
            <a:schemeClr val="tx1"/>
          </a:fontRef>
        </p:style>
      </p:cxnSp>
      <p:cxnSp>
        <p:nvCxnSpPr>
          <p:cNvPr id="196" name="Straight Connector 195">
            <a:extLst>
              <a:ext uri="{FF2B5EF4-FFF2-40B4-BE49-F238E27FC236}">
                <a16:creationId xmlns:a16="http://schemas.microsoft.com/office/drawing/2014/main" id="{1E7875D9-0DE6-2147-9B67-073AFBF41423}"/>
              </a:ext>
            </a:extLst>
          </p:cNvPr>
          <p:cNvCxnSpPr>
            <a:cxnSpLocks/>
          </p:cNvCxnSpPr>
          <p:nvPr/>
        </p:nvCxnSpPr>
        <p:spPr>
          <a:xfrm flipH="1">
            <a:off x="7626602" y="4027391"/>
            <a:ext cx="38576" cy="361197"/>
          </a:xfrm>
          <a:prstGeom prst="line">
            <a:avLst/>
          </a:prstGeom>
          <a:ln w="28575"/>
        </p:spPr>
        <p:style>
          <a:lnRef idx="1">
            <a:schemeClr val="dk1"/>
          </a:lnRef>
          <a:fillRef idx="0">
            <a:schemeClr val="dk1"/>
          </a:fillRef>
          <a:effectRef idx="0">
            <a:schemeClr val="dk1"/>
          </a:effectRef>
          <a:fontRef idx="minor">
            <a:schemeClr val="tx1"/>
          </a:fontRef>
        </p:style>
      </p:cxnSp>
      <p:sp>
        <p:nvSpPr>
          <p:cNvPr id="215" name="TextBox 214">
            <a:extLst>
              <a:ext uri="{FF2B5EF4-FFF2-40B4-BE49-F238E27FC236}">
                <a16:creationId xmlns:a16="http://schemas.microsoft.com/office/drawing/2014/main" id="{A59421CE-D049-F94C-89EF-F8C04B8752CC}"/>
              </a:ext>
            </a:extLst>
          </p:cNvPr>
          <p:cNvSpPr txBox="1"/>
          <p:nvPr/>
        </p:nvSpPr>
        <p:spPr>
          <a:xfrm>
            <a:off x="5209443" y="5374975"/>
            <a:ext cx="1320301" cy="707886"/>
          </a:xfrm>
          <a:prstGeom prst="rect">
            <a:avLst/>
          </a:prstGeom>
          <a:noFill/>
        </p:spPr>
        <p:txBody>
          <a:bodyPr wrap="square" rtlCol="0">
            <a:spAutoFit/>
          </a:bodyPr>
          <a:lstStyle/>
          <a:p>
            <a:pPr algn="ctr"/>
            <a:r>
              <a:rPr lang="en-US" sz="1600" dirty="0">
                <a:latin typeface="Bebas Neue" panose="020B0606020202050201" pitchFamily="34" charset="77"/>
              </a:rPr>
              <a:t>SECTION C</a:t>
            </a:r>
          </a:p>
          <a:p>
            <a:pPr algn="ctr"/>
            <a:r>
              <a:rPr lang="en-US" sz="1200" b="1" dirty="0">
                <a:latin typeface="Dosis" panose="02010503020202060003" pitchFamily="2" charset="77"/>
              </a:rPr>
              <a:t>Resource management</a:t>
            </a:r>
          </a:p>
        </p:txBody>
      </p:sp>
      <p:pic>
        <p:nvPicPr>
          <p:cNvPr id="234" name="Graphic 233" descr="Clipboard">
            <a:extLst>
              <a:ext uri="{FF2B5EF4-FFF2-40B4-BE49-F238E27FC236}">
                <a16:creationId xmlns:a16="http://schemas.microsoft.com/office/drawing/2014/main" id="{41F606CB-A112-A64A-8F2F-60826DF63EE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774886" y="3587183"/>
            <a:ext cx="361156" cy="361156"/>
          </a:xfrm>
          <a:prstGeom prst="rect">
            <a:avLst/>
          </a:prstGeom>
        </p:spPr>
      </p:pic>
      <p:pic>
        <p:nvPicPr>
          <p:cNvPr id="235" name="Picture 234">
            <a:extLst>
              <a:ext uri="{FF2B5EF4-FFF2-40B4-BE49-F238E27FC236}">
                <a16:creationId xmlns:a16="http://schemas.microsoft.com/office/drawing/2014/main" id="{1C24B22F-0EE9-4C4A-B7CB-F1F1F2BC5642}"/>
              </a:ext>
            </a:extLst>
          </p:cNvPr>
          <p:cNvPicPr>
            <a:picLocks noChangeAspect="1"/>
          </p:cNvPicPr>
          <p:nvPr/>
        </p:nvPicPr>
        <p:blipFill>
          <a:blip r:embed="rId4"/>
          <a:stretch>
            <a:fillRect/>
          </a:stretch>
        </p:blipFill>
        <p:spPr>
          <a:xfrm>
            <a:off x="8718638" y="2249093"/>
            <a:ext cx="342177" cy="333296"/>
          </a:xfrm>
          <a:prstGeom prst="rect">
            <a:avLst/>
          </a:prstGeom>
          <a:solidFill>
            <a:srgbClr val="7030A0"/>
          </a:solidFill>
        </p:spPr>
      </p:pic>
      <p:sp>
        <p:nvSpPr>
          <p:cNvPr id="253" name="TextBox 252">
            <a:extLst>
              <a:ext uri="{FF2B5EF4-FFF2-40B4-BE49-F238E27FC236}">
                <a16:creationId xmlns:a16="http://schemas.microsoft.com/office/drawing/2014/main" id="{FF78FCA3-1B63-CC49-BE85-42FF4D86CF4B}"/>
              </a:ext>
            </a:extLst>
          </p:cNvPr>
          <p:cNvSpPr txBox="1"/>
          <p:nvPr/>
        </p:nvSpPr>
        <p:spPr>
          <a:xfrm>
            <a:off x="1456583" y="91156"/>
            <a:ext cx="6778212" cy="646331"/>
          </a:xfrm>
          <a:custGeom>
            <a:avLst/>
            <a:gdLst>
              <a:gd name="connsiteX0" fmla="*/ 0 w 6778212"/>
              <a:gd name="connsiteY0" fmla="*/ 0 h 646331"/>
              <a:gd name="connsiteX1" fmla="*/ 474475 w 6778212"/>
              <a:gd name="connsiteY1" fmla="*/ 0 h 646331"/>
              <a:gd name="connsiteX2" fmla="*/ 1152296 w 6778212"/>
              <a:gd name="connsiteY2" fmla="*/ 0 h 646331"/>
              <a:gd name="connsiteX3" fmla="*/ 1897899 w 6778212"/>
              <a:gd name="connsiteY3" fmla="*/ 0 h 646331"/>
              <a:gd name="connsiteX4" fmla="*/ 2372374 w 6778212"/>
              <a:gd name="connsiteY4" fmla="*/ 0 h 646331"/>
              <a:gd name="connsiteX5" fmla="*/ 2914631 w 6778212"/>
              <a:gd name="connsiteY5" fmla="*/ 0 h 646331"/>
              <a:gd name="connsiteX6" fmla="*/ 3389106 w 6778212"/>
              <a:gd name="connsiteY6" fmla="*/ 0 h 646331"/>
              <a:gd name="connsiteX7" fmla="*/ 3999145 w 6778212"/>
              <a:gd name="connsiteY7" fmla="*/ 0 h 646331"/>
              <a:gd name="connsiteX8" fmla="*/ 4473620 w 6778212"/>
              <a:gd name="connsiteY8" fmla="*/ 0 h 646331"/>
              <a:gd name="connsiteX9" fmla="*/ 5083659 w 6778212"/>
              <a:gd name="connsiteY9" fmla="*/ 0 h 646331"/>
              <a:gd name="connsiteX10" fmla="*/ 5693698 w 6778212"/>
              <a:gd name="connsiteY10" fmla="*/ 0 h 646331"/>
              <a:gd name="connsiteX11" fmla="*/ 6778212 w 6778212"/>
              <a:gd name="connsiteY11" fmla="*/ 0 h 646331"/>
              <a:gd name="connsiteX12" fmla="*/ 6778212 w 6778212"/>
              <a:gd name="connsiteY12" fmla="*/ 646331 h 646331"/>
              <a:gd name="connsiteX13" fmla="*/ 6303737 w 6778212"/>
              <a:gd name="connsiteY13" fmla="*/ 646331 h 646331"/>
              <a:gd name="connsiteX14" fmla="*/ 5761480 w 6778212"/>
              <a:gd name="connsiteY14" fmla="*/ 646331 h 646331"/>
              <a:gd name="connsiteX15" fmla="*/ 4948095 w 6778212"/>
              <a:gd name="connsiteY15" fmla="*/ 646331 h 646331"/>
              <a:gd name="connsiteX16" fmla="*/ 4202491 w 6778212"/>
              <a:gd name="connsiteY16" fmla="*/ 646331 h 646331"/>
              <a:gd name="connsiteX17" fmla="*/ 3592452 w 6778212"/>
              <a:gd name="connsiteY17" fmla="*/ 646331 h 646331"/>
              <a:gd name="connsiteX18" fmla="*/ 3050195 w 6778212"/>
              <a:gd name="connsiteY18" fmla="*/ 646331 h 646331"/>
              <a:gd name="connsiteX19" fmla="*/ 2575721 w 6778212"/>
              <a:gd name="connsiteY19" fmla="*/ 646331 h 646331"/>
              <a:gd name="connsiteX20" fmla="*/ 1830117 w 6778212"/>
              <a:gd name="connsiteY20" fmla="*/ 646331 h 646331"/>
              <a:gd name="connsiteX21" fmla="*/ 1016732 w 6778212"/>
              <a:gd name="connsiteY21" fmla="*/ 646331 h 646331"/>
              <a:gd name="connsiteX22" fmla="*/ 0 w 6778212"/>
              <a:gd name="connsiteY22" fmla="*/ 646331 h 646331"/>
              <a:gd name="connsiteX23" fmla="*/ 0 w 6778212"/>
              <a:gd name="connsiteY23" fmla="*/ 0 h 646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778212" h="646331" extrusionOk="0">
                <a:moveTo>
                  <a:pt x="0" y="0"/>
                </a:moveTo>
                <a:cubicBezTo>
                  <a:pt x="202802" y="10338"/>
                  <a:pt x="326313" y="9935"/>
                  <a:pt x="474475" y="0"/>
                </a:cubicBezTo>
                <a:cubicBezTo>
                  <a:pt x="622637" y="-9935"/>
                  <a:pt x="852888" y="-4323"/>
                  <a:pt x="1152296" y="0"/>
                </a:cubicBezTo>
                <a:cubicBezTo>
                  <a:pt x="1451704" y="4323"/>
                  <a:pt x="1691762" y="-26745"/>
                  <a:pt x="1897899" y="0"/>
                </a:cubicBezTo>
                <a:cubicBezTo>
                  <a:pt x="2104036" y="26745"/>
                  <a:pt x="2277362" y="-17344"/>
                  <a:pt x="2372374" y="0"/>
                </a:cubicBezTo>
                <a:cubicBezTo>
                  <a:pt x="2467386" y="17344"/>
                  <a:pt x="2692839" y="-18081"/>
                  <a:pt x="2914631" y="0"/>
                </a:cubicBezTo>
                <a:cubicBezTo>
                  <a:pt x="3136423" y="18081"/>
                  <a:pt x="3159631" y="21813"/>
                  <a:pt x="3389106" y="0"/>
                </a:cubicBezTo>
                <a:cubicBezTo>
                  <a:pt x="3618582" y="-21813"/>
                  <a:pt x="3695056" y="4628"/>
                  <a:pt x="3999145" y="0"/>
                </a:cubicBezTo>
                <a:cubicBezTo>
                  <a:pt x="4303234" y="-4628"/>
                  <a:pt x="4237609" y="17889"/>
                  <a:pt x="4473620" y="0"/>
                </a:cubicBezTo>
                <a:cubicBezTo>
                  <a:pt x="4709631" y="-17889"/>
                  <a:pt x="4790344" y="-11221"/>
                  <a:pt x="5083659" y="0"/>
                </a:cubicBezTo>
                <a:cubicBezTo>
                  <a:pt x="5376974" y="11221"/>
                  <a:pt x="5415574" y="8768"/>
                  <a:pt x="5693698" y="0"/>
                </a:cubicBezTo>
                <a:cubicBezTo>
                  <a:pt x="5971822" y="-8768"/>
                  <a:pt x="6405046" y="37948"/>
                  <a:pt x="6778212" y="0"/>
                </a:cubicBezTo>
                <a:cubicBezTo>
                  <a:pt x="6792814" y="243181"/>
                  <a:pt x="6756473" y="446946"/>
                  <a:pt x="6778212" y="646331"/>
                </a:cubicBezTo>
                <a:cubicBezTo>
                  <a:pt x="6548487" y="643802"/>
                  <a:pt x="6534527" y="655170"/>
                  <a:pt x="6303737" y="646331"/>
                </a:cubicBezTo>
                <a:cubicBezTo>
                  <a:pt x="6072947" y="637492"/>
                  <a:pt x="5899705" y="638451"/>
                  <a:pt x="5761480" y="646331"/>
                </a:cubicBezTo>
                <a:cubicBezTo>
                  <a:pt x="5623255" y="654211"/>
                  <a:pt x="5193005" y="668747"/>
                  <a:pt x="4948095" y="646331"/>
                </a:cubicBezTo>
                <a:cubicBezTo>
                  <a:pt x="4703186" y="623915"/>
                  <a:pt x="4514690" y="643580"/>
                  <a:pt x="4202491" y="646331"/>
                </a:cubicBezTo>
                <a:cubicBezTo>
                  <a:pt x="3890292" y="649082"/>
                  <a:pt x="3836251" y="639911"/>
                  <a:pt x="3592452" y="646331"/>
                </a:cubicBezTo>
                <a:cubicBezTo>
                  <a:pt x="3348653" y="652751"/>
                  <a:pt x="3296102" y="672317"/>
                  <a:pt x="3050195" y="646331"/>
                </a:cubicBezTo>
                <a:cubicBezTo>
                  <a:pt x="2804288" y="620345"/>
                  <a:pt x="2693680" y="656876"/>
                  <a:pt x="2575721" y="646331"/>
                </a:cubicBezTo>
                <a:cubicBezTo>
                  <a:pt x="2457762" y="635786"/>
                  <a:pt x="2053368" y="663387"/>
                  <a:pt x="1830117" y="646331"/>
                </a:cubicBezTo>
                <a:cubicBezTo>
                  <a:pt x="1606866" y="629275"/>
                  <a:pt x="1399815" y="667369"/>
                  <a:pt x="1016732" y="646331"/>
                </a:cubicBezTo>
                <a:cubicBezTo>
                  <a:pt x="633650" y="625293"/>
                  <a:pt x="249984" y="632248"/>
                  <a:pt x="0" y="646331"/>
                </a:cubicBezTo>
                <a:cubicBezTo>
                  <a:pt x="23128" y="334957"/>
                  <a:pt x="26231" y="165239"/>
                  <a:pt x="0" y="0"/>
                </a:cubicBezTo>
                <a:close/>
              </a:path>
            </a:pathLst>
          </a:custGeom>
          <a:noFill/>
          <a:ln>
            <a:solidFill>
              <a:schemeClr val="accent1"/>
            </a:solidFill>
            <a:extLst>
              <a:ext uri="{C807C97D-BFC1-408E-A445-0C87EB9F89A2}">
                <ask:lineSketchStyleProps xmlns:ask="http://schemas.microsoft.com/office/drawing/2018/sketchyshapes" sd="1888989247">
                  <a:prstGeom prst="rect">
                    <a:avLst/>
                  </a:prstGeom>
                  <ask:type>
                    <ask:lineSketchFreehand/>
                  </ask:type>
                </ask:lineSketchStyleProps>
              </a:ext>
            </a:extLst>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3600" dirty="0">
                <a:latin typeface="Bebas Neue" panose="020B0606020202050201" pitchFamily="34" charset="77"/>
              </a:rPr>
              <a:t> </a:t>
            </a:r>
            <a:r>
              <a:rPr lang="en-US" sz="3600" dirty="0">
                <a:solidFill>
                  <a:srgbClr val="0070C0"/>
                </a:solidFill>
                <a:latin typeface="Bebas Neue" panose="020B0606020202050201" pitchFamily="34" charset="77"/>
              </a:rPr>
              <a:t>Edexcel GCSE Geography A: Course outline</a:t>
            </a:r>
            <a:endParaRPr lang="en-US" sz="3600" u="sng" dirty="0">
              <a:solidFill>
                <a:srgbClr val="0070C0"/>
              </a:solidFill>
              <a:latin typeface="Dosis" panose="02010503020202060003" pitchFamily="2" charset="77"/>
              <a:ea typeface="A little sunshine" panose="02000603000000000000" pitchFamily="2" charset="0"/>
            </a:endParaRPr>
          </a:p>
        </p:txBody>
      </p:sp>
      <p:sp>
        <p:nvSpPr>
          <p:cNvPr id="128" name="TextBox 127">
            <a:extLst>
              <a:ext uri="{FF2B5EF4-FFF2-40B4-BE49-F238E27FC236}">
                <a16:creationId xmlns:a16="http://schemas.microsoft.com/office/drawing/2014/main" id="{892D656E-0A27-8B41-BCB1-9902BE0C5DDA}"/>
              </a:ext>
            </a:extLst>
          </p:cNvPr>
          <p:cNvSpPr txBox="1"/>
          <p:nvPr/>
        </p:nvSpPr>
        <p:spPr>
          <a:xfrm>
            <a:off x="1110142" y="2712743"/>
            <a:ext cx="765798" cy="553998"/>
          </a:xfrm>
          <a:custGeom>
            <a:avLst/>
            <a:gdLst>
              <a:gd name="connsiteX0" fmla="*/ 0 w 765798"/>
              <a:gd name="connsiteY0" fmla="*/ 0 h 553998"/>
              <a:gd name="connsiteX1" fmla="*/ 382899 w 765798"/>
              <a:gd name="connsiteY1" fmla="*/ 0 h 553998"/>
              <a:gd name="connsiteX2" fmla="*/ 765798 w 765798"/>
              <a:gd name="connsiteY2" fmla="*/ 0 h 553998"/>
              <a:gd name="connsiteX3" fmla="*/ 765798 w 765798"/>
              <a:gd name="connsiteY3" fmla="*/ 553998 h 553998"/>
              <a:gd name="connsiteX4" fmla="*/ 390557 w 765798"/>
              <a:gd name="connsiteY4" fmla="*/ 553998 h 553998"/>
              <a:gd name="connsiteX5" fmla="*/ 0 w 765798"/>
              <a:gd name="connsiteY5" fmla="*/ 553998 h 553998"/>
              <a:gd name="connsiteX6" fmla="*/ 0 w 765798"/>
              <a:gd name="connsiteY6" fmla="*/ 0 h 553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5798" h="553998" fill="none" extrusionOk="0">
                <a:moveTo>
                  <a:pt x="0" y="0"/>
                </a:moveTo>
                <a:cubicBezTo>
                  <a:pt x="151295" y="-37191"/>
                  <a:pt x="192621" y="27354"/>
                  <a:pt x="382899" y="0"/>
                </a:cubicBezTo>
                <a:cubicBezTo>
                  <a:pt x="573177" y="-27354"/>
                  <a:pt x="576503" y="16466"/>
                  <a:pt x="765798" y="0"/>
                </a:cubicBezTo>
                <a:cubicBezTo>
                  <a:pt x="802692" y="165450"/>
                  <a:pt x="753160" y="399337"/>
                  <a:pt x="765798" y="553998"/>
                </a:cubicBezTo>
                <a:cubicBezTo>
                  <a:pt x="613414" y="597341"/>
                  <a:pt x="565863" y="509597"/>
                  <a:pt x="390557" y="553998"/>
                </a:cubicBezTo>
                <a:cubicBezTo>
                  <a:pt x="215251" y="598399"/>
                  <a:pt x="122848" y="514336"/>
                  <a:pt x="0" y="553998"/>
                </a:cubicBezTo>
                <a:cubicBezTo>
                  <a:pt x="-48477" y="302094"/>
                  <a:pt x="718" y="165843"/>
                  <a:pt x="0" y="0"/>
                </a:cubicBezTo>
                <a:close/>
              </a:path>
              <a:path w="765798" h="553998" stroke="0" extrusionOk="0">
                <a:moveTo>
                  <a:pt x="0" y="0"/>
                </a:moveTo>
                <a:cubicBezTo>
                  <a:pt x="166452" y="-23116"/>
                  <a:pt x="226357" y="26293"/>
                  <a:pt x="390557" y="0"/>
                </a:cubicBezTo>
                <a:cubicBezTo>
                  <a:pt x="554757" y="-26293"/>
                  <a:pt x="637623" y="12760"/>
                  <a:pt x="765798" y="0"/>
                </a:cubicBezTo>
                <a:cubicBezTo>
                  <a:pt x="807226" y="251952"/>
                  <a:pt x="733545" y="352450"/>
                  <a:pt x="765798" y="553998"/>
                </a:cubicBezTo>
                <a:cubicBezTo>
                  <a:pt x="688515" y="593285"/>
                  <a:pt x="557050" y="523413"/>
                  <a:pt x="405873" y="553998"/>
                </a:cubicBezTo>
                <a:cubicBezTo>
                  <a:pt x="254697" y="584583"/>
                  <a:pt x="202486" y="535139"/>
                  <a:pt x="0" y="553998"/>
                </a:cubicBezTo>
                <a:cubicBezTo>
                  <a:pt x="-31120" y="340816"/>
                  <a:pt x="40161" y="136157"/>
                  <a:pt x="0" y="0"/>
                </a:cubicBezTo>
                <a:close/>
              </a:path>
            </a:pathLst>
          </a:custGeom>
          <a:solidFill>
            <a:schemeClr val="accent5">
              <a:lumMod val="20000"/>
              <a:lumOff val="80000"/>
            </a:schemeClr>
          </a:solidFill>
          <a:ln>
            <a:solidFill>
              <a:schemeClr val="tx1"/>
            </a:solidFill>
            <a:extLst>
              <a:ext uri="{C807C97D-BFC1-408E-A445-0C87EB9F89A2}">
                <ask:lineSketchStyleProps xmlns:ask="http://schemas.microsoft.com/office/drawing/2018/sketchyshapes" sd="1670402538">
                  <a:prstGeom prst="rect">
                    <a:avLst/>
                  </a:prstGeom>
                  <ask:type>
                    <ask:lineSketchScribble/>
                  </ask:type>
                </ask:lineSketchStyleProps>
              </a:ext>
            </a:extLst>
          </a:ln>
        </p:spPr>
        <p:txBody>
          <a:bodyPr wrap="square" rtlCol="0">
            <a:spAutoFit/>
          </a:bodyPr>
          <a:lstStyle/>
          <a:p>
            <a:pPr algn="ctr"/>
            <a:r>
              <a:rPr lang="en-US" sz="1000" dirty="0">
                <a:latin typeface="Dosis" panose="02010503020202060003" pitchFamily="2" charset="77"/>
              </a:rPr>
              <a:t>UK (HIC) &amp; Bangladesh (LIC)</a:t>
            </a:r>
          </a:p>
        </p:txBody>
      </p:sp>
      <p:sp>
        <p:nvSpPr>
          <p:cNvPr id="144" name="Oval 143">
            <a:extLst>
              <a:ext uri="{FF2B5EF4-FFF2-40B4-BE49-F238E27FC236}">
                <a16:creationId xmlns:a16="http://schemas.microsoft.com/office/drawing/2014/main" id="{942F84D4-F88F-9D47-B1EE-6157DB1C485A}"/>
              </a:ext>
            </a:extLst>
          </p:cNvPr>
          <p:cNvSpPr/>
          <p:nvPr/>
        </p:nvSpPr>
        <p:spPr>
          <a:xfrm>
            <a:off x="8718385" y="2930998"/>
            <a:ext cx="943821" cy="902024"/>
          </a:xfrm>
          <a:custGeom>
            <a:avLst/>
            <a:gdLst>
              <a:gd name="connsiteX0" fmla="*/ 0 w 943821"/>
              <a:gd name="connsiteY0" fmla="*/ 451012 h 902024"/>
              <a:gd name="connsiteX1" fmla="*/ 471911 w 943821"/>
              <a:gd name="connsiteY1" fmla="*/ 0 h 902024"/>
              <a:gd name="connsiteX2" fmla="*/ 943822 w 943821"/>
              <a:gd name="connsiteY2" fmla="*/ 451012 h 902024"/>
              <a:gd name="connsiteX3" fmla="*/ 471911 w 943821"/>
              <a:gd name="connsiteY3" fmla="*/ 902024 h 902024"/>
              <a:gd name="connsiteX4" fmla="*/ 0 w 943821"/>
              <a:gd name="connsiteY4" fmla="*/ 451012 h 902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3821" h="902024" fill="none" extrusionOk="0">
                <a:moveTo>
                  <a:pt x="0" y="451012"/>
                </a:moveTo>
                <a:cubicBezTo>
                  <a:pt x="17773" y="204033"/>
                  <a:pt x="231585" y="-41784"/>
                  <a:pt x="471911" y="0"/>
                </a:cubicBezTo>
                <a:cubicBezTo>
                  <a:pt x="726279" y="-959"/>
                  <a:pt x="939313" y="206170"/>
                  <a:pt x="943822" y="451012"/>
                </a:cubicBezTo>
                <a:cubicBezTo>
                  <a:pt x="942853" y="690863"/>
                  <a:pt x="697803" y="950298"/>
                  <a:pt x="471911" y="902024"/>
                </a:cubicBezTo>
                <a:cubicBezTo>
                  <a:pt x="253315" y="925556"/>
                  <a:pt x="12285" y="703053"/>
                  <a:pt x="0" y="451012"/>
                </a:cubicBezTo>
                <a:close/>
              </a:path>
              <a:path w="943821" h="902024" stroke="0" extrusionOk="0">
                <a:moveTo>
                  <a:pt x="0" y="451012"/>
                </a:moveTo>
                <a:cubicBezTo>
                  <a:pt x="-30423" y="183159"/>
                  <a:pt x="189552" y="8156"/>
                  <a:pt x="471911" y="0"/>
                </a:cubicBezTo>
                <a:cubicBezTo>
                  <a:pt x="749013" y="3468"/>
                  <a:pt x="921436" y="202637"/>
                  <a:pt x="943822" y="451012"/>
                </a:cubicBezTo>
                <a:cubicBezTo>
                  <a:pt x="929207" y="714371"/>
                  <a:pt x="727450" y="930159"/>
                  <a:pt x="471911" y="902024"/>
                </a:cubicBezTo>
                <a:cubicBezTo>
                  <a:pt x="161836" y="874971"/>
                  <a:pt x="16665" y="708061"/>
                  <a:pt x="0" y="451012"/>
                </a:cubicBezTo>
                <a:close/>
              </a:path>
            </a:pathLst>
          </a:custGeom>
          <a:solidFill>
            <a:schemeClr val="bg1"/>
          </a:solidFill>
          <a:ln>
            <a:solidFill>
              <a:schemeClr val="tx1"/>
            </a:solidFill>
            <a:extLst>
              <a:ext uri="{C807C97D-BFC1-408E-A445-0C87EB9F89A2}">
                <ask:lineSketchStyleProps xmlns:ask="http://schemas.microsoft.com/office/drawing/2018/sketchyshapes" sd="1219033472">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endParaRPr lang="en-US" sz="1000" dirty="0">
              <a:solidFill>
                <a:schemeClr val="tx1"/>
              </a:solidFill>
              <a:latin typeface="Dosis" panose="02010503020202060003" pitchFamily="2" charset="77"/>
            </a:endParaRPr>
          </a:p>
        </p:txBody>
      </p:sp>
      <p:sp>
        <p:nvSpPr>
          <p:cNvPr id="146" name="Oval 145">
            <a:extLst>
              <a:ext uri="{FF2B5EF4-FFF2-40B4-BE49-F238E27FC236}">
                <a16:creationId xmlns:a16="http://schemas.microsoft.com/office/drawing/2014/main" id="{4CCFDFB3-7B5E-B248-AB42-6E7F8775D19F}"/>
              </a:ext>
            </a:extLst>
          </p:cNvPr>
          <p:cNvSpPr/>
          <p:nvPr/>
        </p:nvSpPr>
        <p:spPr>
          <a:xfrm>
            <a:off x="7154375" y="4388547"/>
            <a:ext cx="943821" cy="902024"/>
          </a:xfrm>
          <a:custGeom>
            <a:avLst/>
            <a:gdLst>
              <a:gd name="connsiteX0" fmla="*/ 0 w 943821"/>
              <a:gd name="connsiteY0" fmla="*/ 451012 h 902024"/>
              <a:gd name="connsiteX1" fmla="*/ 471911 w 943821"/>
              <a:gd name="connsiteY1" fmla="*/ 0 h 902024"/>
              <a:gd name="connsiteX2" fmla="*/ 943822 w 943821"/>
              <a:gd name="connsiteY2" fmla="*/ 451012 h 902024"/>
              <a:gd name="connsiteX3" fmla="*/ 471911 w 943821"/>
              <a:gd name="connsiteY3" fmla="*/ 902024 h 902024"/>
              <a:gd name="connsiteX4" fmla="*/ 0 w 943821"/>
              <a:gd name="connsiteY4" fmla="*/ 451012 h 902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3821" h="902024" fill="none" extrusionOk="0">
                <a:moveTo>
                  <a:pt x="0" y="451012"/>
                </a:moveTo>
                <a:cubicBezTo>
                  <a:pt x="17773" y="204033"/>
                  <a:pt x="231585" y="-41784"/>
                  <a:pt x="471911" y="0"/>
                </a:cubicBezTo>
                <a:cubicBezTo>
                  <a:pt x="726279" y="-959"/>
                  <a:pt x="939313" y="206170"/>
                  <a:pt x="943822" y="451012"/>
                </a:cubicBezTo>
                <a:cubicBezTo>
                  <a:pt x="942853" y="690863"/>
                  <a:pt x="697803" y="950298"/>
                  <a:pt x="471911" y="902024"/>
                </a:cubicBezTo>
                <a:cubicBezTo>
                  <a:pt x="253315" y="925556"/>
                  <a:pt x="12285" y="703053"/>
                  <a:pt x="0" y="451012"/>
                </a:cubicBezTo>
                <a:close/>
              </a:path>
              <a:path w="943821" h="902024" stroke="0" extrusionOk="0">
                <a:moveTo>
                  <a:pt x="0" y="451012"/>
                </a:moveTo>
                <a:cubicBezTo>
                  <a:pt x="-30423" y="183159"/>
                  <a:pt x="189552" y="8156"/>
                  <a:pt x="471911" y="0"/>
                </a:cubicBezTo>
                <a:cubicBezTo>
                  <a:pt x="749013" y="3468"/>
                  <a:pt x="921436" y="202637"/>
                  <a:pt x="943822" y="451012"/>
                </a:cubicBezTo>
                <a:cubicBezTo>
                  <a:pt x="929207" y="714371"/>
                  <a:pt x="727450" y="930159"/>
                  <a:pt x="471911" y="902024"/>
                </a:cubicBezTo>
                <a:cubicBezTo>
                  <a:pt x="161836" y="874971"/>
                  <a:pt x="16665" y="708061"/>
                  <a:pt x="0" y="451012"/>
                </a:cubicBezTo>
                <a:close/>
              </a:path>
            </a:pathLst>
          </a:custGeom>
          <a:solidFill>
            <a:schemeClr val="bg1"/>
          </a:solidFill>
          <a:ln>
            <a:solidFill>
              <a:schemeClr val="tx1"/>
            </a:solidFill>
            <a:extLst>
              <a:ext uri="{C807C97D-BFC1-408E-A445-0C87EB9F89A2}">
                <ask:lineSketchStyleProps xmlns:ask="http://schemas.microsoft.com/office/drawing/2018/sketchyshapes" sd="1219033472">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endParaRPr lang="en-US" sz="1000" dirty="0">
              <a:solidFill>
                <a:schemeClr val="tx1"/>
              </a:solidFill>
              <a:latin typeface="Dosis" panose="02010503020202060003" pitchFamily="2" charset="77"/>
            </a:endParaRPr>
          </a:p>
        </p:txBody>
      </p:sp>
      <p:sp>
        <p:nvSpPr>
          <p:cNvPr id="185" name="TextBox 184">
            <a:extLst>
              <a:ext uri="{FF2B5EF4-FFF2-40B4-BE49-F238E27FC236}">
                <a16:creationId xmlns:a16="http://schemas.microsoft.com/office/drawing/2014/main" id="{037EE336-61BD-0D49-9321-996E9FDF345B}"/>
              </a:ext>
            </a:extLst>
          </p:cNvPr>
          <p:cNvSpPr txBox="1"/>
          <p:nvPr/>
        </p:nvSpPr>
        <p:spPr>
          <a:xfrm>
            <a:off x="7240105" y="4587896"/>
            <a:ext cx="773360" cy="461665"/>
          </a:xfrm>
          <a:prstGeom prst="rect">
            <a:avLst/>
          </a:prstGeom>
          <a:noFill/>
        </p:spPr>
        <p:txBody>
          <a:bodyPr wrap="square" rtlCol="0">
            <a:spAutoFit/>
          </a:bodyPr>
          <a:lstStyle/>
          <a:p>
            <a:pPr algn="ctr"/>
            <a:r>
              <a:rPr lang="en-US" sz="1200" dirty="0">
                <a:latin typeface="Dosis" panose="02010503020202060003" pitchFamily="2" charset="77"/>
              </a:rPr>
              <a:t>Physical Fieldwork</a:t>
            </a:r>
          </a:p>
        </p:txBody>
      </p:sp>
      <p:sp>
        <p:nvSpPr>
          <p:cNvPr id="156" name="Oval 155">
            <a:extLst>
              <a:ext uri="{FF2B5EF4-FFF2-40B4-BE49-F238E27FC236}">
                <a16:creationId xmlns:a16="http://schemas.microsoft.com/office/drawing/2014/main" id="{BD717A3C-0425-DE46-9DEF-A840B5AE7C67}"/>
              </a:ext>
            </a:extLst>
          </p:cNvPr>
          <p:cNvSpPr/>
          <p:nvPr/>
        </p:nvSpPr>
        <p:spPr>
          <a:xfrm>
            <a:off x="8484702" y="4162593"/>
            <a:ext cx="943821" cy="882264"/>
          </a:xfrm>
          <a:custGeom>
            <a:avLst/>
            <a:gdLst>
              <a:gd name="connsiteX0" fmla="*/ 0 w 943821"/>
              <a:gd name="connsiteY0" fmla="*/ 441132 h 882264"/>
              <a:gd name="connsiteX1" fmla="*/ 471911 w 943821"/>
              <a:gd name="connsiteY1" fmla="*/ 0 h 882264"/>
              <a:gd name="connsiteX2" fmla="*/ 943822 w 943821"/>
              <a:gd name="connsiteY2" fmla="*/ 441132 h 882264"/>
              <a:gd name="connsiteX3" fmla="*/ 471911 w 943821"/>
              <a:gd name="connsiteY3" fmla="*/ 882264 h 882264"/>
              <a:gd name="connsiteX4" fmla="*/ 0 w 943821"/>
              <a:gd name="connsiteY4" fmla="*/ 441132 h 8822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3821" h="882264" fill="none" extrusionOk="0">
                <a:moveTo>
                  <a:pt x="0" y="441132"/>
                </a:moveTo>
                <a:cubicBezTo>
                  <a:pt x="17773" y="199610"/>
                  <a:pt x="231585" y="-41784"/>
                  <a:pt x="471911" y="0"/>
                </a:cubicBezTo>
                <a:cubicBezTo>
                  <a:pt x="707130" y="-3891"/>
                  <a:pt x="932792" y="207886"/>
                  <a:pt x="943822" y="441132"/>
                </a:cubicBezTo>
                <a:cubicBezTo>
                  <a:pt x="942853" y="675526"/>
                  <a:pt x="697803" y="930538"/>
                  <a:pt x="471911" y="882264"/>
                </a:cubicBezTo>
                <a:cubicBezTo>
                  <a:pt x="224347" y="889578"/>
                  <a:pt x="53591" y="697647"/>
                  <a:pt x="0" y="441132"/>
                </a:cubicBezTo>
                <a:close/>
              </a:path>
              <a:path w="943821" h="882264" stroke="0" extrusionOk="0">
                <a:moveTo>
                  <a:pt x="0" y="441132"/>
                </a:moveTo>
                <a:cubicBezTo>
                  <a:pt x="-30423" y="178736"/>
                  <a:pt x="189552" y="8156"/>
                  <a:pt x="471911" y="0"/>
                </a:cubicBezTo>
                <a:cubicBezTo>
                  <a:pt x="753710" y="4457"/>
                  <a:pt x="913332" y="198471"/>
                  <a:pt x="943822" y="441132"/>
                </a:cubicBezTo>
                <a:cubicBezTo>
                  <a:pt x="929207" y="699034"/>
                  <a:pt x="727450" y="910399"/>
                  <a:pt x="471911" y="882264"/>
                </a:cubicBezTo>
                <a:cubicBezTo>
                  <a:pt x="189181" y="870172"/>
                  <a:pt x="7000" y="688107"/>
                  <a:pt x="0" y="441132"/>
                </a:cubicBezTo>
                <a:close/>
              </a:path>
            </a:pathLst>
          </a:custGeom>
          <a:solidFill>
            <a:schemeClr val="bg1"/>
          </a:solidFill>
          <a:ln>
            <a:solidFill>
              <a:schemeClr val="tx1"/>
            </a:solidFill>
            <a:extLst>
              <a:ext uri="{C807C97D-BFC1-408E-A445-0C87EB9F89A2}">
                <ask:lineSketchStyleProps xmlns:ask="http://schemas.microsoft.com/office/drawing/2018/sketchyshapes" sd="1219033472">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endParaRPr lang="en-US" sz="1000" dirty="0">
              <a:solidFill>
                <a:schemeClr val="tx1"/>
              </a:solidFill>
              <a:latin typeface="Dosis" panose="02010503020202060003" pitchFamily="2" charset="77"/>
            </a:endParaRPr>
          </a:p>
        </p:txBody>
      </p:sp>
      <p:sp>
        <p:nvSpPr>
          <p:cNvPr id="159" name="TextBox 158">
            <a:extLst>
              <a:ext uri="{FF2B5EF4-FFF2-40B4-BE49-F238E27FC236}">
                <a16:creationId xmlns:a16="http://schemas.microsoft.com/office/drawing/2014/main" id="{EA9DCAE6-7C44-6047-8D06-96D7613423D3}"/>
              </a:ext>
            </a:extLst>
          </p:cNvPr>
          <p:cNvSpPr txBox="1"/>
          <p:nvPr/>
        </p:nvSpPr>
        <p:spPr>
          <a:xfrm>
            <a:off x="8576758" y="4372892"/>
            <a:ext cx="773360" cy="461665"/>
          </a:xfrm>
          <a:prstGeom prst="rect">
            <a:avLst/>
          </a:prstGeom>
          <a:noFill/>
        </p:spPr>
        <p:txBody>
          <a:bodyPr wrap="square" rtlCol="0">
            <a:spAutoFit/>
          </a:bodyPr>
          <a:lstStyle/>
          <a:p>
            <a:pPr algn="ctr"/>
            <a:r>
              <a:rPr lang="en-US" sz="1200" dirty="0">
                <a:latin typeface="Dosis" panose="02010503020202060003" pitchFamily="2" charset="77"/>
              </a:rPr>
              <a:t>Human Fieldwork</a:t>
            </a:r>
          </a:p>
        </p:txBody>
      </p:sp>
      <p:sp>
        <p:nvSpPr>
          <p:cNvPr id="180" name="TextBox 179">
            <a:extLst>
              <a:ext uri="{FF2B5EF4-FFF2-40B4-BE49-F238E27FC236}">
                <a16:creationId xmlns:a16="http://schemas.microsoft.com/office/drawing/2014/main" id="{37BA2FC3-29B1-CF45-9F4B-D8CFDFF14015}"/>
              </a:ext>
            </a:extLst>
          </p:cNvPr>
          <p:cNvSpPr txBox="1"/>
          <p:nvPr/>
        </p:nvSpPr>
        <p:spPr>
          <a:xfrm>
            <a:off x="8833997" y="3120410"/>
            <a:ext cx="773360" cy="461665"/>
          </a:xfrm>
          <a:prstGeom prst="rect">
            <a:avLst/>
          </a:prstGeom>
          <a:noFill/>
        </p:spPr>
        <p:txBody>
          <a:bodyPr wrap="square" rtlCol="0">
            <a:spAutoFit/>
          </a:bodyPr>
          <a:lstStyle/>
          <a:p>
            <a:pPr algn="ctr"/>
            <a:r>
              <a:rPr lang="en-US" sz="1200" dirty="0">
                <a:latin typeface="Dosis" panose="02010503020202060003" pitchFamily="2" charset="77"/>
              </a:rPr>
              <a:t>Unseen Fieldwork</a:t>
            </a:r>
          </a:p>
        </p:txBody>
      </p:sp>
      <p:cxnSp>
        <p:nvCxnSpPr>
          <p:cNvPr id="160" name="Straight Connector 159">
            <a:extLst>
              <a:ext uri="{FF2B5EF4-FFF2-40B4-BE49-F238E27FC236}">
                <a16:creationId xmlns:a16="http://schemas.microsoft.com/office/drawing/2014/main" id="{27D5B7A0-9D12-8C4E-BCA4-9EF36C55F5ED}"/>
              </a:ext>
            </a:extLst>
          </p:cNvPr>
          <p:cNvCxnSpPr>
            <a:cxnSpLocks/>
            <a:endCxn id="191" idx="0"/>
          </p:cNvCxnSpPr>
          <p:nvPr/>
        </p:nvCxnSpPr>
        <p:spPr>
          <a:xfrm>
            <a:off x="9086854" y="5026679"/>
            <a:ext cx="207501" cy="501873"/>
          </a:xfrm>
          <a:prstGeom prst="line">
            <a:avLst/>
          </a:prstGeom>
          <a:ln w="28575"/>
        </p:spPr>
        <p:style>
          <a:lnRef idx="1">
            <a:schemeClr val="dk1"/>
          </a:lnRef>
          <a:fillRef idx="0">
            <a:schemeClr val="dk1"/>
          </a:fillRef>
          <a:effectRef idx="0">
            <a:schemeClr val="dk1"/>
          </a:effectRef>
          <a:fontRef idx="minor">
            <a:schemeClr val="tx1"/>
          </a:fontRef>
        </p:style>
      </p:cxnSp>
      <p:sp>
        <p:nvSpPr>
          <p:cNvPr id="96" name="TextBox 95">
            <a:extLst>
              <a:ext uri="{FF2B5EF4-FFF2-40B4-BE49-F238E27FC236}">
                <a16:creationId xmlns:a16="http://schemas.microsoft.com/office/drawing/2014/main" id="{C88471D0-F6AF-EB4D-B307-17577AB42015}"/>
              </a:ext>
            </a:extLst>
          </p:cNvPr>
          <p:cNvSpPr txBox="1"/>
          <p:nvPr/>
        </p:nvSpPr>
        <p:spPr>
          <a:xfrm>
            <a:off x="101610" y="2696676"/>
            <a:ext cx="817263" cy="553998"/>
          </a:xfrm>
          <a:custGeom>
            <a:avLst/>
            <a:gdLst>
              <a:gd name="connsiteX0" fmla="*/ 0 w 817263"/>
              <a:gd name="connsiteY0" fmla="*/ 0 h 553998"/>
              <a:gd name="connsiteX1" fmla="*/ 408632 w 817263"/>
              <a:gd name="connsiteY1" fmla="*/ 0 h 553998"/>
              <a:gd name="connsiteX2" fmla="*/ 817263 w 817263"/>
              <a:gd name="connsiteY2" fmla="*/ 0 h 553998"/>
              <a:gd name="connsiteX3" fmla="*/ 817263 w 817263"/>
              <a:gd name="connsiteY3" fmla="*/ 553998 h 553998"/>
              <a:gd name="connsiteX4" fmla="*/ 416804 w 817263"/>
              <a:gd name="connsiteY4" fmla="*/ 553998 h 553998"/>
              <a:gd name="connsiteX5" fmla="*/ 0 w 817263"/>
              <a:gd name="connsiteY5" fmla="*/ 553998 h 553998"/>
              <a:gd name="connsiteX6" fmla="*/ 0 w 817263"/>
              <a:gd name="connsiteY6" fmla="*/ 0 h 553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7263" h="553998" fill="none" extrusionOk="0">
                <a:moveTo>
                  <a:pt x="0" y="0"/>
                </a:moveTo>
                <a:cubicBezTo>
                  <a:pt x="83665" y="-29403"/>
                  <a:pt x="257973" y="39278"/>
                  <a:pt x="408632" y="0"/>
                </a:cubicBezTo>
                <a:cubicBezTo>
                  <a:pt x="559291" y="-39278"/>
                  <a:pt x="646723" y="41610"/>
                  <a:pt x="817263" y="0"/>
                </a:cubicBezTo>
                <a:cubicBezTo>
                  <a:pt x="854157" y="165450"/>
                  <a:pt x="804625" y="399337"/>
                  <a:pt x="817263" y="553998"/>
                </a:cubicBezTo>
                <a:cubicBezTo>
                  <a:pt x="700226" y="577289"/>
                  <a:pt x="609795" y="509758"/>
                  <a:pt x="416804" y="553998"/>
                </a:cubicBezTo>
                <a:cubicBezTo>
                  <a:pt x="223813" y="598238"/>
                  <a:pt x="139635" y="547037"/>
                  <a:pt x="0" y="553998"/>
                </a:cubicBezTo>
                <a:cubicBezTo>
                  <a:pt x="-48477" y="302094"/>
                  <a:pt x="718" y="165843"/>
                  <a:pt x="0" y="0"/>
                </a:cubicBezTo>
                <a:close/>
              </a:path>
              <a:path w="817263" h="553998" stroke="0" extrusionOk="0">
                <a:moveTo>
                  <a:pt x="0" y="0"/>
                </a:moveTo>
                <a:cubicBezTo>
                  <a:pt x="146715" y="-30351"/>
                  <a:pt x="293085" y="20482"/>
                  <a:pt x="416804" y="0"/>
                </a:cubicBezTo>
                <a:cubicBezTo>
                  <a:pt x="540523" y="-20482"/>
                  <a:pt x="623781" y="27702"/>
                  <a:pt x="817263" y="0"/>
                </a:cubicBezTo>
                <a:cubicBezTo>
                  <a:pt x="858691" y="251952"/>
                  <a:pt x="785010" y="352450"/>
                  <a:pt x="817263" y="553998"/>
                </a:cubicBezTo>
                <a:cubicBezTo>
                  <a:pt x="688765" y="577603"/>
                  <a:pt x="557170" y="531317"/>
                  <a:pt x="433149" y="553998"/>
                </a:cubicBezTo>
                <a:cubicBezTo>
                  <a:pt x="309128" y="576679"/>
                  <a:pt x="148827" y="523447"/>
                  <a:pt x="0" y="553998"/>
                </a:cubicBezTo>
                <a:cubicBezTo>
                  <a:pt x="-31120" y="340816"/>
                  <a:pt x="40161" y="136157"/>
                  <a:pt x="0" y="0"/>
                </a:cubicBezTo>
                <a:close/>
              </a:path>
            </a:pathLst>
          </a:custGeom>
          <a:solidFill>
            <a:schemeClr val="accent4">
              <a:lumMod val="20000"/>
              <a:lumOff val="80000"/>
            </a:schemeClr>
          </a:solidFill>
          <a:ln>
            <a:solidFill>
              <a:schemeClr val="tx1"/>
            </a:solidFill>
            <a:extLst>
              <a:ext uri="{C807C97D-BFC1-408E-A445-0C87EB9F89A2}">
                <ask:lineSketchStyleProps xmlns:ask="http://schemas.microsoft.com/office/drawing/2018/sketchyshapes" sd="1670402538">
                  <a:prstGeom prst="rect">
                    <a:avLst/>
                  </a:prstGeom>
                  <ask:type>
                    <ask:lineSketchScribble/>
                  </ask:type>
                </ask:lineSketchStyleProps>
              </a:ext>
            </a:extLst>
          </a:ln>
        </p:spPr>
        <p:txBody>
          <a:bodyPr wrap="square" rtlCol="0">
            <a:spAutoFit/>
          </a:bodyPr>
          <a:lstStyle/>
          <a:p>
            <a:pPr algn="ctr"/>
            <a:r>
              <a:rPr lang="en-US" sz="1000" dirty="0">
                <a:latin typeface="Dosis" panose="02010503020202060003" pitchFamily="2" charset="77"/>
              </a:rPr>
              <a:t>Climate change</a:t>
            </a:r>
          </a:p>
          <a:p>
            <a:pPr algn="ctr"/>
            <a:endParaRPr lang="en-US" sz="1000" dirty="0">
              <a:latin typeface="Dosis" panose="02010503020202060003" pitchFamily="2" charset="77"/>
            </a:endParaRPr>
          </a:p>
        </p:txBody>
      </p:sp>
      <p:sp>
        <p:nvSpPr>
          <p:cNvPr id="98" name="TextBox 97">
            <a:extLst>
              <a:ext uri="{FF2B5EF4-FFF2-40B4-BE49-F238E27FC236}">
                <a16:creationId xmlns:a16="http://schemas.microsoft.com/office/drawing/2014/main" id="{10FA2B8C-D221-F747-8E7D-C24553C32E23}"/>
              </a:ext>
            </a:extLst>
          </p:cNvPr>
          <p:cNvSpPr txBox="1"/>
          <p:nvPr/>
        </p:nvSpPr>
        <p:spPr>
          <a:xfrm>
            <a:off x="1721172" y="4034889"/>
            <a:ext cx="856994" cy="707886"/>
          </a:xfrm>
          <a:custGeom>
            <a:avLst/>
            <a:gdLst>
              <a:gd name="connsiteX0" fmla="*/ 0 w 856994"/>
              <a:gd name="connsiteY0" fmla="*/ 0 h 707886"/>
              <a:gd name="connsiteX1" fmla="*/ 428497 w 856994"/>
              <a:gd name="connsiteY1" fmla="*/ 0 h 707886"/>
              <a:gd name="connsiteX2" fmla="*/ 856994 w 856994"/>
              <a:gd name="connsiteY2" fmla="*/ 0 h 707886"/>
              <a:gd name="connsiteX3" fmla="*/ 856994 w 856994"/>
              <a:gd name="connsiteY3" fmla="*/ 353943 h 707886"/>
              <a:gd name="connsiteX4" fmla="*/ 856994 w 856994"/>
              <a:gd name="connsiteY4" fmla="*/ 707886 h 707886"/>
              <a:gd name="connsiteX5" fmla="*/ 454207 w 856994"/>
              <a:gd name="connsiteY5" fmla="*/ 707886 h 707886"/>
              <a:gd name="connsiteX6" fmla="*/ 0 w 856994"/>
              <a:gd name="connsiteY6" fmla="*/ 707886 h 707886"/>
              <a:gd name="connsiteX7" fmla="*/ 0 w 856994"/>
              <a:gd name="connsiteY7" fmla="*/ 368101 h 707886"/>
              <a:gd name="connsiteX8" fmla="*/ 0 w 856994"/>
              <a:gd name="connsiteY8" fmla="*/ 0 h 707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6994" h="707886" fill="none" extrusionOk="0">
                <a:moveTo>
                  <a:pt x="0" y="0"/>
                </a:moveTo>
                <a:cubicBezTo>
                  <a:pt x="139388" y="-45384"/>
                  <a:pt x="328560" y="30077"/>
                  <a:pt x="428497" y="0"/>
                </a:cubicBezTo>
                <a:cubicBezTo>
                  <a:pt x="528434" y="-30077"/>
                  <a:pt x="739483" y="18343"/>
                  <a:pt x="856994" y="0"/>
                </a:cubicBezTo>
                <a:cubicBezTo>
                  <a:pt x="877793" y="94040"/>
                  <a:pt x="820441" y="212192"/>
                  <a:pt x="856994" y="353943"/>
                </a:cubicBezTo>
                <a:cubicBezTo>
                  <a:pt x="893547" y="495694"/>
                  <a:pt x="816190" y="538767"/>
                  <a:pt x="856994" y="707886"/>
                </a:cubicBezTo>
                <a:cubicBezTo>
                  <a:pt x="739311" y="721085"/>
                  <a:pt x="571921" y="698561"/>
                  <a:pt x="454207" y="707886"/>
                </a:cubicBezTo>
                <a:cubicBezTo>
                  <a:pt x="336493" y="717211"/>
                  <a:pt x="107603" y="680143"/>
                  <a:pt x="0" y="707886"/>
                </a:cubicBezTo>
                <a:cubicBezTo>
                  <a:pt x="-2433" y="564430"/>
                  <a:pt x="9729" y="470046"/>
                  <a:pt x="0" y="368101"/>
                </a:cubicBezTo>
                <a:cubicBezTo>
                  <a:pt x="-9729" y="266156"/>
                  <a:pt x="38509" y="79925"/>
                  <a:pt x="0" y="0"/>
                </a:cubicBezTo>
                <a:close/>
              </a:path>
              <a:path w="856994" h="707886" stroke="0" extrusionOk="0">
                <a:moveTo>
                  <a:pt x="0" y="0"/>
                </a:moveTo>
                <a:cubicBezTo>
                  <a:pt x="153680" y="-20625"/>
                  <a:pt x="233845" y="23877"/>
                  <a:pt x="437067" y="0"/>
                </a:cubicBezTo>
                <a:cubicBezTo>
                  <a:pt x="640289" y="-23877"/>
                  <a:pt x="711632" y="1570"/>
                  <a:pt x="856994" y="0"/>
                </a:cubicBezTo>
                <a:cubicBezTo>
                  <a:pt x="864331" y="94913"/>
                  <a:pt x="831767" y="231511"/>
                  <a:pt x="856994" y="346864"/>
                </a:cubicBezTo>
                <a:cubicBezTo>
                  <a:pt x="882221" y="462217"/>
                  <a:pt x="847055" y="572267"/>
                  <a:pt x="856994" y="707886"/>
                </a:cubicBezTo>
                <a:cubicBezTo>
                  <a:pt x="662822" y="752129"/>
                  <a:pt x="560255" y="684252"/>
                  <a:pt x="428497" y="707886"/>
                </a:cubicBezTo>
                <a:cubicBezTo>
                  <a:pt x="296739" y="731520"/>
                  <a:pt x="161038" y="686335"/>
                  <a:pt x="0" y="707886"/>
                </a:cubicBezTo>
                <a:cubicBezTo>
                  <a:pt x="-7370" y="586027"/>
                  <a:pt x="18080" y="490205"/>
                  <a:pt x="0" y="361022"/>
                </a:cubicBezTo>
                <a:cubicBezTo>
                  <a:pt x="-18080" y="231839"/>
                  <a:pt x="407" y="163043"/>
                  <a:pt x="0" y="0"/>
                </a:cubicBezTo>
                <a:close/>
              </a:path>
            </a:pathLst>
          </a:custGeom>
          <a:solidFill>
            <a:schemeClr val="accent5">
              <a:lumMod val="20000"/>
              <a:lumOff val="80000"/>
            </a:schemeClr>
          </a:solidFill>
          <a:ln>
            <a:solidFill>
              <a:schemeClr val="tx1"/>
            </a:solidFill>
            <a:extLst>
              <a:ext uri="{C807C97D-BFC1-408E-A445-0C87EB9F89A2}">
                <ask:lineSketchStyleProps xmlns:ask="http://schemas.microsoft.com/office/drawing/2018/sketchyshapes" sd="1670402538">
                  <a:prstGeom prst="rect">
                    <a:avLst/>
                  </a:prstGeom>
                  <ask:type>
                    <ask:lineSketchScribble/>
                  </ask:type>
                </ask:lineSketchStyleProps>
              </a:ext>
            </a:extLst>
          </a:ln>
        </p:spPr>
        <p:txBody>
          <a:bodyPr wrap="square" rtlCol="0">
            <a:spAutoFit/>
          </a:bodyPr>
          <a:lstStyle/>
          <a:p>
            <a:pPr algn="ctr"/>
            <a:r>
              <a:rPr lang="en-US" sz="1000" dirty="0">
                <a:latin typeface="Dosis" panose="02010503020202060003" pitchFamily="2" charset="77"/>
              </a:rPr>
              <a:t>Tropical cyclones:</a:t>
            </a:r>
          </a:p>
          <a:p>
            <a:pPr algn="ctr"/>
            <a:r>
              <a:rPr lang="en-US" sz="1000" dirty="0">
                <a:latin typeface="Dosis" panose="02010503020202060003" pitchFamily="2" charset="77"/>
              </a:rPr>
              <a:t>Haiyan (LIC) &amp; Sandy (HIC)</a:t>
            </a:r>
          </a:p>
        </p:txBody>
      </p:sp>
      <p:cxnSp>
        <p:nvCxnSpPr>
          <p:cNvPr id="100" name="Straight Connector 99">
            <a:extLst>
              <a:ext uri="{FF2B5EF4-FFF2-40B4-BE49-F238E27FC236}">
                <a16:creationId xmlns:a16="http://schemas.microsoft.com/office/drawing/2014/main" id="{AFC1E9A1-24E9-3D4B-B70D-5E55BA7E6185}"/>
              </a:ext>
            </a:extLst>
          </p:cNvPr>
          <p:cNvCxnSpPr>
            <a:cxnSpLocks/>
            <a:stCxn id="25" idx="2"/>
          </p:cNvCxnSpPr>
          <p:nvPr/>
        </p:nvCxnSpPr>
        <p:spPr>
          <a:xfrm flipH="1" flipV="1">
            <a:off x="1388670" y="5437866"/>
            <a:ext cx="343150" cy="351200"/>
          </a:xfrm>
          <a:prstGeom prst="line">
            <a:avLst/>
          </a:prstGeom>
          <a:ln w="28575"/>
        </p:spPr>
        <p:style>
          <a:lnRef idx="1">
            <a:schemeClr val="dk1"/>
          </a:lnRef>
          <a:fillRef idx="0">
            <a:schemeClr val="dk1"/>
          </a:fillRef>
          <a:effectRef idx="0">
            <a:schemeClr val="dk1"/>
          </a:effectRef>
          <a:fontRef idx="minor">
            <a:schemeClr val="tx1"/>
          </a:fontRef>
        </p:style>
      </p:cxnSp>
      <p:sp>
        <p:nvSpPr>
          <p:cNvPr id="139" name="TextBox 138">
            <a:extLst>
              <a:ext uri="{FF2B5EF4-FFF2-40B4-BE49-F238E27FC236}">
                <a16:creationId xmlns:a16="http://schemas.microsoft.com/office/drawing/2014/main" id="{579EED8A-4203-CC46-9404-13C62F15FDD4}"/>
              </a:ext>
            </a:extLst>
          </p:cNvPr>
          <p:cNvSpPr txBox="1"/>
          <p:nvPr/>
        </p:nvSpPr>
        <p:spPr>
          <a:xfrm>
            <a:off x="2269482" y="4837153"/>
            <a:ext cx="963999" cy="246221"/>
          </a:xfrm>
          <a:custGeom>
            <a:avLst/>
            <a:gdLst>
              <a:gd name="connsiteX0" fmla="*/ 0 w 963999"/>
              <a:gd name="connsiteY0" fmla="*/ 0 h 246221"/>
              <a:gd name="connsiteX1" fmla="*/ 482000 w 963999"/>
              <a:gd name="connsiteY1" fmla="*/ 0 h 246221"/>
              <a:gd name="connsiteX2" fmla="*/ 963999 w 963999"/>
              <a:gd name="connsiteY2" fmla="*/ 0 h 246221"/>
              <a:gd name="connsiteX3" fmla="*/ 963999 w 963999"/>
              <a:gd name="connsiteY3" fmla="*/ 246221 h 246221"/>
              <a:gd name="connsiteX4" fmla="*/ 491639 w 963999"/>
              <a:gd name="connsiteY4" fmla="*/ 246221 h 246221"/>
              <a:gd name="connsiteX5" fmla="*/ 0 w 963999"/>
              <a:gd name="connsiteY5" fmla="*/ 246221 h 246221"/>
              <a:gd name="connsiteX6" fmla="*/ 0 w 963999"/>
              <a:gd name="connsiteY6" fmla="*/ 0 h 246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3999" h="246221" fill="none" extrusionOk="0">
                <a:moveTo>
                  <a:pt x="0" y="0"/>
                </a:moveTo>
                <a:cubicBezTo>
                  <a:pt x="144286" y="-15351"/>
                  <a:pt x="383594" y="50906"/>
                  <a:pt x="482000" y="0"/>
                </a:cubicBezTo>
                <a:cubicBezTo>
                  <a:pt x="580406" y="-50906"/>
                  <a:pt x="866337" y="50256"/>
                  <a:pt x="963999" y="0"/>
                </a:cubicBezTo>
                <a:cubicBezTo>
                  <a:pt x="977436" y="97523"/>
                  <a:pt x="950198" y="170752"/>
                  <a:pt x="963999" y="246221"/>
                </a:cubicBezTo>
                <a:cubicBezTo>
                  <a:pt x="754529" y="298969"/>
                  <a:pt x="727343" y="202490"/>
                  <a:pt x="491639" y="246221"/>
                </a:cubicBezTo>
                <a:cubicBezTo>
                  <a:pt x="255935" y="289952"/>
                  <a:pt x="233155" y="234289"/>
                  <a:pt x="0" y="246221"/>
                </a:cubicBezTo>
                <a:cubicBezTo>
                  <a:pt x="-5836" y="167634"/>
                  <a:pt x="8968" y="62358"/>
                  <a:pt x="0" y="0"/>
                </a:cubicBezTo>
                <a:close/>
              </a:path>
              <a:path w="963999" h="246221" stroke="0" extrusionOk="0">
                <a:moveTo>
                  <a:pt x="0" y="0"/>
                </a:moveTo>
                <a:cubicBezTo>
                  <a:pt x="197786" y="-50695"/>
                  <a:pt x="369120" y="40712"/>
                  <a:pt x="491639" y="0"/>
                </a:cubicBezTo>
                <a:cubicBezTo>
                  <a:pt x="614158" y="-40712"/>
                  <a:pt x="769147" y="39807"/>
                  <a:pt x="963999" y="0"/>
                </a:cubicBezTo>
                <a:cubicBezTo>
                  <a:pt x="966833" y="64490"/>
                  <a:pt x="934459" y="172105"/>
                  <a:pt x="963999" y="246221"/>
                </a:cubicBezTo>
                <a:cubicBezTo>
                  <a:pt x="767125" y="279260"/>
                  <a:pt x="652514" y="202711"/>
                  <a:pt x="510919" y="246221"/>
                </a:cubicBezTo>
                <a:cubicBezTo>
                  <a:pt x="369324" y="289731"/>
                  <a:pt x="186579" y="225925"/>
                  <a:pt x="0" y="246221"/>
                </a:cubicBezTo>
                <a:cubicBezTo>
                  <a:pt x="-3526" y="179925"/>
                  <a:pt x="26854" y="100780"/>
                  <a:pt x="0" y="0"/>
                </a:cubicBezTo>
                <a:close/>
              </a:path>
            </a:pathLst>
          </a:custGeom>
          <a:solidFill>
            <a:schemeClr val="accent5">
              <a:lumMod val="20000"/>
              <a:lumOff val="80000"/>
            </a:schemeClr>
          </a:solidFill>
          <a:ln>
            <a:solidFill>
              <a:schemeClr val="tx1"/>
            </a:solidFill>
            <a:extLst>
              <a:ext uri="{C807C97D-BFC1-408E-A445-0C87EB9F89A2}">
                <ask:lineSketchStyleProps xmlns:ask="http://schemas.microsoft.com/office/drawing/2018/sketchyshapes" sd="1670402538">
                  <a:prstGeom prst="rect">
                    <a:avLst/>
                  </a:prstGeom>
                  <ask:type>
                    <ask:lineSketchScribble/>
                  </ask:type>
                </ask:lineSketchStyleProps>
              </a:ext>
            </a:extLst>
          </a:ln>
        </p:spPr>
        <p:txBody>
          <a:bodyPr wrap="square" rtlCol="0">
            <a:spAutoFit/>
          </a:bodyPr>
          <a:lstStyle/>
          <a:p>
            <a:pPr algn="ctr"/>
            <a:r>
              <a:rPr lang="en-US" sz="1000" dirty="0">
                <a:latin typeface="Dosis" panose="02010503020202060003" pitchFamily="2" charset="77"/>
              </a:rPr>
              <a:t>New Forest</a:t>
            </a:r>
          </a:p>
        </p:txBody>
      </p:sp>
      <p:sp>
        <p:nvSpPr>
          <p:cNvPr id="145" name="TextBox 144">
            <a:extLst>
              <a:ext uri="{FF2B5EF4-FFF2-40B4-BE49-F238E27FC236}">
                <a16:creationId xmlns:a16="http://schemas.microsoft.com/office/drawing/2014/main" id="{B4D9AF36-F00E-9C4C-91A9-6D12DACAC980}"/>
              </a:ext>
            </a:extLst>
          </p:cNvPr>
          <p:cNvSpPr txBox="1"/>
          <p:nvPr/>
        </p:nvSpPr>
        <p:spPr>
          <a:xfrm>
            <a:off x="841319" y="6362650"/>
            <a:ext cx="963999" cy="400110"/>
          </a:xfrm>
          <a:custGeom>
            <a:avLst/>
            <a:gdLst>
              <a:gd name="connsiteX0" fmla="*/ 0 w 963999"/>
              <a:gd name="connsiteY0" fmla="*/ 0 h 400110"/>
              <a:gd name="connsiteX1" fmla="*/ 482000 w 963999"/>
              <a:gd name="connsiteY1" fmla="*/ 0 h 400110"/>
              <a:gd name="connsiteX2" fmla="*/ 963999 w 963999"/>
              <a:gd name="connsiteY2" fmla="*/ 0 h 400110"/>
              <a:gd name="connsiteX3" fmla="*/ 963999 w 963999"/>
              <a:gd name="connsiteY3" fmla="*/ 400110 h 400110"/>
              <a:gd name="connsiteX4" fmla="*/ 491639 w 963999"/>
              <a:gd name="connsiteY4" fmla="*/ 400110 h 400110"/>
              <a:gd name="connsiteX5" fmla="*/ 0 w 963999"/>
              <a:gd name="connsiteY5" fmla="*/ 400110 h 400110"/>
              <a:gd name="connsiteX6" fmla="*/ 0 w 963999"/>
              <a:gd name="connsiteY6" fmla="*/ 0 h 400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3999" h="400110" fill="none" extrusionOk="0">
                <a:moveTo>
                  <a:pt x="0" y="0"/>
                </a:moveTo>
                <a:cubicBezTo>
                  <a:pt x="144286" y="-15351"/>
                  <a:pt x="383594" y="50906"/>
                  <a:pt x="482000" y="0"/>
                </a:cubicBezTo>
                <a:cubicBezTo>
                  <a:pt x="580406" y="-50906"/>
                  <a:pt x="866337" y="50256"/>
                  <a:pt x="963999" y="0"/>
                </a:cubicBezTo>
                <a:cubicBezTo>
                  <a:pt x="986919" y="168164"/>
                  <a:pt x="963157" y="238679"/>
                  <a:pt x="963999" y="400110"/>
                </a:cubicBezTo>
                <a:cubicBezTo>
                  <a:pt x="754529" y="452858"/>
                  <a:pt x="727343" y="356379"/>
                  <a:pt x="491639" y="400110"/>
                </a:cubicBezTo>
                <a:cubicBezTo>
                  <a:pt x="255935" y="443841"/>
                  <a:pt x="233155" y="388178"/>
                  <a:pt x="0" y="400110"/>
                </a:cubicBezTo>
                <a:cubicBezTo>
                  <a:pt x="-18750" y="207174"/>
                  <a:pt x="29734" y="141940"/>
                  <a:pt x="0" y="0"/>
                </a:cubicBezTo>
                <a:close/>
              </a:path>
              <a:path w="963999" h="400110" stroke="0" extrusionOk="0">
                <a:moveTo>
                  <a:pt x="0" y="0"/>
                </a:moveTo>
                <a:cubicBezTo>
                  <a:pt x="197786" y="-50695"/>
                  <a:pt x="369120" y="40712"/>
                  <a:pt x="491639" y="0"/>
                </a:cubicBezTo>
                <a:cubicBezTo>
                  <a:pt x="614158" y="-40712"/>
                  <a:pt x="769147" y="39807"/>
                  <a:pt x="963999" y="0"/>
                </a:cubicBezTo>
                <a:cubicBezTo>
                  <a:pt x="965823" y="148832"/>
                  <a:pt x="938315" y="280662"/>
                  <a:pt x="963999" y="400110"/>
                </a:cubicBezTo>
                <a:cubicBezTo>
                  <a:pt x="767125" y="433149"/>
                  <a:pt x="652514" y="356600"/>
                  <a:pt x="510919" y="400110"/>
                </a:cubicBezTo>
                <a:cubicBezTo>
                  <a:pt x="369324" y="443620"/>
                  <a:pt x="186579" y="379814"/>
                  <a:pt x="0" y="400110"/>
                </a:cubicBezTo>
                <a:cubicBezTo>
                  <a:pt x="-27077" y="278956"/>
                  <a:pt x="13405" y="109505"/>
                  <a:pt x="0" y="0"/>
                </a:cubicBezTo>
                <a:close/>
              </a:path>
            </a:pathLst>
          </a:custGeom>
          <a:solidFill>
            <a:schemeClr val="accent5">
              <a:lumMod val="20000"/>
              <a:lumOff val="80000"/>
            </a:schemeClr>
          </a:solidFill>
          <a:ln>
            <a:solidFill>
              <a:schemeClr val="tx1"/>
            </a:solidFill>
            <a:extLst>
              <a:ext uri="{C807C97D-BFC1-408E-A445-0C87EB9F89A2}">
                <ask:lineSketchStyleProps xmlns:ask="http://schemas.microsoft.com/office/drawing/2018/sketchyshapes" sd="1670402538">
                  <a:prstGeom prst="rect">
                    <a:avLst/>
                  </a:prstGeom>
                  <ask:type>
                    <ask:lineSketchScribble/>
                  </ask:type>
                </ask:lineSketchStyleProps>
              </a:ext>
            </a:extLst>
          </a:ln>
        </p:spPr>
        <p:txBody>
          <a:bodyPr wrap="square" rtlCol="0">
            <a:spAutoFit/>
          </a:bodyPr>
          <a:lstStyle/>
          <a:p>
            <a:pPr algn="ctr"/>
            <a:r>
              <a:rPr lang="en-US" sz="1000" dirty="0">
                <a:latin typeface="Dosis" panose="02010503020202060003" pitchFamily="2" charset="77"/>
              </a:rPr>
              <a:t>Amazon Rainforest</a:t>
            </a:r>
          </a:p>
        </p:txBody>
      </p:sp>
      <p:cxnSp>
        <p:nvCxnSpPr>
          <p:cNvPr id="153" name="Straight Connector 152">
            <a:extLst>
              <a:ext uri="{FF2B5EF4-FFF2-40B4-BE49-F238E27FC236}">
                <a16:creationId xmlns:a16="http://schemas.microsoft.com/office/drawing/2014/main" id="{ADED3F30-3DBA-FD4F-AEE3-ABC9BD2DD25B}"/>
              </a:ext>
            </a:extLst>
          </p:cNvPr>
          <p:cNvCxnSpPr>
            <a:cxnSpLocks/>
          </p:cNvCxnSpPr>
          <p:nvPr/>
        </p:nvCxnSpPr>
        <p:spPr>
          <a:xfrm flipH="1">
            <a:off x="2023820" y="3763631"/>
            <a:ext cx="39286" cy="271258"/>
          </a:xfrm>
          <a:prstGeom prst="line">
            <a:avLst/>
          </a:prstGeom>
          <a:ln w="28575"/>
        </p:spPr>
        <p:style>
          <a:lnRef idx="1">
            <a:schemeClr val="dk1"/>
          </a:lnRef>
          <a:fillRef idx="0">
            <a:schemeClr val="dk1"/>
          </a:fillRef>
          <a:effectRef idx="0">
            <a:schemeClr val="dk1"/>
          </a:effectRef>
          <a:fontRef idx="minor">
            <a:schemeClr val="tx1"/>
          </a:fontRef>
        </p:style>
      </p:cxnSp>
      <p:cxnSp>
        <p:nvCxnSpPr>
          <p:cNvPr id="157" name="Straight Connector 156">
            <a:extLst>
              <a:ext uri="{FF2B5EF4-FFF2-40B4-BE49-F238E27FC236}">
                <a16:creationId xmlns:a16="http://schemas.microsoft.com/office/drawing/2014/main" id="{F14202B1-57DC-B749-8ED7-06C682E0AC81}"/>
              </a:ext>
            </a:extLst>
          </p:cNvPr>
          <p:cNvCxnSpPr>
            <a:cxnSpLocks/>
          </p:cNvCxnSpPr>
          <p:nvPr/>
        </p:nvCxnSpPr>
        <p:spPr>
          <a:xfrm flipH="1">
            <a:off x="1685965" y="4913813"/>
            <a:ext cx="579791" cy="286751"/>
          </a:xfrm>
          <a:prstGeom prst="line">
            <a:avLst/>
          </a:prstGeom>
          <a:ln w="28575"/>
        </p:spPr>
        <p:style>
          <a:lnRef idx="1">
            <a:schemeClr val="dk1"/>
          </a:lnRef>
          <a:fillRef idx="0">
            <a:schemeClr val="dk1"/>
          </a:fillRef>
          <a:effectRef idx="0">
            <a:schemeClr val="dk1"/>
          </a:effectRef>
          <a:fontRef idx="minor">
            <a:schemeClr val="tx1"/>
          </a:fontRef>
        </p:style>
      </p:cxnSp>
      <p:sp>
        <p:nvSpPr>
          <p:cNvPr id="179" name="TextBox 178">
            <a:extLst>
              <a:ext uri="{FF2B5EF4-FFF2-40B4-BE49-F238E27FC236}">
                <a16:creationId xmlns:a16="http://schemas.microsoft.com/office/drawing/2014/main" id="{8951B19A-5C4B-EA43-9360-F7F3EE0B91AD}"/>
              </a:ext>
            </a:extLst>
          </p:cNvPr>
          <p:cNvSpPr txBox="1"/>
          <p:nvPr/>
        </p:nvSpPr>
        <p:spPr>
          <a:xfrm>
            <a:off x="3744947" y="4980941"/>
            <a:ext cx="853934" cy="400110"/>
          </a:xfrm>
          <a:custGeom>
            <a:avLst/>
            <a:gdLst>
              <a:gd name="connsiteX0" fmla="*/ 0 w 853934"/>
              <a:gd name="connsiteY0" fmla="*/ 0 h 400110"/>
              <a:gd name="connsiteX1" fmla="*/ 426967 w 853934"/>
              <a:gd name="connsiteY1" fmla="*/ 0 h 400110"/>
              <a:gd name="connsiteX2" fmla="*/ 853934 w 853934"/>
              <a:gd name="connsiteY2" fmla="*/ 0 h 400110"/>
              <a:gd name="connsiteX3" fmla="*/ 853934 w 853934"/>
              <a:gd name="connsiteY3" fmla="*/ 400110 h 400110"/>
              <a:gd name="connsiteX4" fmla="*/ 435506 w 853934"/>
              <a:gd name="connsiteY4" fmla="*/ 400110 h 400110"/>
              <a:gd name="connsiteX5" fmla="*/ 0 w 853934"/>
              <a:gd name="connsiteY5" fmla="*/ 400110 h 400110"/>
              <a:gd name="connsiteX6" fmla="*/ 0 w 853934"/>
              <a:gd name="connsiteY6" fmla="*/ 0 h 400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3934" h="400110" fill="none" extrusionOk="0">
                <a:moveTo>
                  <a:pt x="0" y="0"/>
                </a:moveTo>
                <a:cubicBezTo>
                  <a:pt x="107630" y="-51042"/>
                  <a:pt x="321504" y="43701"/>
                  <a:pt x="426967" y="0"/>
                </a:cubicBezTo>
                <a:cubicBezTo>
                  <a:pt x="532430" y="-43701"/>
                  <a:pt x="671110" y="6771"/>
                  <a:pt x="853934" y="0"/>
                </a:cubicBezTo>
                <a:cubicBezTo>
                  <a:pt x="876854" y="168164"/>
                  <a:pt x="853092" y="238679"/>
                  <a:pt x="853934" y="400110"/>
                </a:cubicBezTo>
                <a:cubicBezTo>
                  <a:pt x="742719" y="423557"/>
                  <a:pt x="578033" y="394313"/>
                  <a:pt x="435506" y="400110"/>
                </a:cubicBezTo>
                <a:cubicBezTo>
                  <a:pt x="292979" y="405907"/>
                  <a:pt x="171919" y="373628"/>
                  <a:pt x="0" y="400110"/>
                </a:cubicBezTo>
                <a:cubicBezTo>
                  <a:pt x="-18750" y="207174"/>
                  <a:pt x="29734" y="141940"/>
                  <a:pt x="0" y="0"/>
                </a:cubicBezTo>
                <a:close/>
              </a:path>
              <a:path w="853934" h="400110" stroke="0" extrusionOk="0">
                <a:moveTo>
                  <a:pt x="0" y="0"/>
                </a:moveTo>
                <a:cubicBezTo>
                  <a:pt x="142180" y="-3398"/>
                  <a:pt x="337061" y="32195"/>
                  <a:pt x="435506" y="0"/>
                </a:cubicBezTo>
                <a:cubicBezTo>
                  <a:pt x="533951" y="-32195"/>
                  <a:pt x="707303" y="44883"/>
                  <a:pt x="853934" y="0"/>
                </a:cubicBezTo>
                <a:cubicBezTo>
                  <a:pt x="855758" y="148832"/>
                  <a:pt x="828250" y="280662"/>
                  <a:pt x="853934" y="400110"/>
                </a:cubicBezTo>
                <a:cubicBezTo>
                  <a:pt x="706235" y="412067"/>
                  <a:pt x="615222" y="396717"/>
                  <a:pt x="452585" y="400110"/>
                </a:cubicBezTo>
                <a:cubicBezTo>
                  <a:pt x="289948" y="403503"/>
                  <a:pt x="223778" y="375888"/>
                  <a:pt x="0" y="400110"/>
                </a:cubicBezTo>
                <a:cubicBezTo>
                  <a:pt x="-27077" y="278956"/>
                  <a:pt x="13405" y="109505"/>
                  <a:pt x="0" y="0"/>
                </a:cubicBezTo>
                <a:close/>
              </a:path>
            </a:pathLst>
          </a:custGeom>
          <a:solidFill>
            <a:schemeClr val="accent5">
              <a:lumMod val="20000"/>
              <a:lumOff val="80000"/>
            </a:schemeClr>
          </a:solidFill>
          <a:ln>
            <a:solidFill>
              <a:schemeClr val="tx1"/>
            </a:solidFill>
            <a:extLst>
              <a:ext uri="{C807C97D-BFC1-408E-A445-0C87EB9F89A2}">
                <ask:lineSketchStyleProps xmlns:ask="http://schemas.microsoft.com/office/drawing/2018/sketchyshapes" sd="1670402538">
                  <a:prstGeom prst="rect">
                    <a:avLst/>
                  </a:prstGeom>
                  <ask:type>
                    <ask:lineSketchScribble/>
                  </ask:type>
                </ask:lineSketchStyleProps>
              </a:ext>
            </a:extLst>
          </a:ln>
        </p:spPr>
        <p:txBody>
          <a:bodyPr wrap="square" rtlCol="0">
            <a:spAutoFit/>
          </a:bodyPr>
          <a:lstStyle/>
          <a:p>
            <a:pPr algn="ctr"/>
            <a:r>
              <a:rPr lang="en-US" sz="1000" dirty="0">
                <a:latin typeface="Dosis" panose="02010503020202060003" pitchFamily="2" charset="77"/>
              </a:rPr>
              <a:t>LIC country: China</a:t>
            </a:r>
          </a:p>
        </p:txBody>
      </p:sp>
      <p:sp>
        <p:nvSpPr>
          <p:cNvPr id="182" name="TextBox 181">
            <a:extLst>
              <a:ext uri="{FF2B5EF4-FFF2-40B4-BE49-F238E27FC236}">
                <a16:creationId xmlns:a16="http://schemas.microsoft.com/office/drawing/2014/main" id="{0EA4CB5D-930D-2945-926B-47CB420B83D4}"/>
              </a:ext>
            </a:extLst>
          </p:cNvPr>
          <p:cNvSpPr txBox="1"/>
          <p:nvPr/>
        </p:nvSpPr>
        <p:spPr>
          <a:xfrm>
            <a:off x="4519297" y="5431950"/>
            <a:ext cx="853934" cy="400110"/>
          </a:xfrm>
          <a:custGeom>
            <a:avLst/>
            <a:gdLst>
              <a:gd name="connsiteX0" fmla="*/ 0 w 853934"/>
              <a:gd name="connsiteY0" fmla="*/ 0 h 400110"/>
              <a:gd name="connsiteX1" fmla="*/ 426967 w 853934"/>
              <a:gd name="connsiteY1" fmla="*/ 0 h 400110"/>
              <a:gd name="connsiteX2" fmla="*/ 853934 w 853934"/>
              <a:gd name="connsiteY2" fmla="*/ 0 h 400110"/>
              <a:gd name="connsiteX3" fmla="*/ 853934 w 853934"/>
              <a:gd name="connsiteY3" fmla="*/ 400110 h 400110"/>
              <a:gd name="connsiteX4" fmla="*/ 435506 w 853934"/>
              <a:gd name="connsiteY4" fmla="*/ 400110 h 400110"/>
              <a:gd name="connsiteX5" fmla="*/ 0 w 853934"/>
              <a:gd name="connsiteY5" fmla="*/ 400110 h 400110"/>
              <a:gd name="connsiteX6" fmla="*/ 0 w 853934"/>
              <a:gd name="connsiteY6" fmla="*/ 0 h 400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3934" h="400110" fill="none" extrusionOk="0">
                <a:moveTo>
                  <a:pt x="0" y="0"/>
                </a:moveTo>
                <a:cubicBezTo>
                  <a:pt x="107630" y="-51042"/>
                  <a:pt x="321504" y="43701"/>
                  <a:pt x="426967" y="0"/>
                </a:cubicBezTo>
                <a:cubicBezTo>
                  <a:pt x="532430" y="-43701"/>
                  <a:pt x="671110" y="6771"/>
                  <a:pt x="853934" y="0"/>
                </a:cubicBezTo>
                <a:cubicBezTo>
                  <a:pt x="876854" y="168164"/>
                  <a:pt x="853092" y="238679"/>
                  <a:pt x="853934" y="400110"/>
                </a:cubicBezTo>
                <a:cubicBezTo>
                  <a:pt x="742719" y="423557"/>
                  <a:pt x="578033" y="394313"/>
                  <a:pt x="435506" y="400110"/>
                </a:cubicBezTo>
                <a:cubicBezTo>
                  <a:pt x="292979" y="405907"/>
                  <a:pt x="171919" y="373628"/>
                  <a:pt x="0" y="400110"/>
                </a:cubicBezTo>
                <a:cubicBezTo>
                  <a:pt x="-18750" y="207174"/>
                  <a:pt x="29734" y="141940"/>
                  <a:pt x="0" y="0"/>
                </a:cubicBezTo>
                <a:close/>
              </a:path>
              <a:path w="853934" h="400110" stroke="0" extrusionOk="0">
                <a:moveTo>
                  <a:pt x="0" y="0"/>
                </a:moveTo>
                <a:cubicBezTo>
                  <a:pt x="142180" y="-3398"/>
                  <a:pt x="337061" y="32195"/>
                  <a:pt x="435506" y="0"/>
                </a:cubicBezTo>
                <a:cubicBezTo>
                  <a:pt x="533951" y="-32195"/>
                  <a:pt x="707303" y="44883"/>
                  <a:pt x="853934" y="0"/>
                </a:cubicBezTo>
                <a:cubicBezTo>
                  <a:pt x="855758" y="148832"/>
                  <a:pt x="828250" y="280662"/>
                  <a:pt x="853934" y="400110"/>
                </a:cubicBezTo>
                <a:cubicBezTo>
                  <a:pt x="706235" y="412067"/>
                  <a:pt x="615222" y="396717"/>
                  <a:pt x="452585" y="400110"/>
                </a:cubicBezTo>
                <a:cubicBezTo>
                  <a:pt x="289948" y="403503"/>
                  <a:pt x="223778" y="375888"/>
                  <a:pt x="0" y="400110"/>
                </a:cubicBezTo>
                <a:cubicBezTo>
                  <a:pt x="-27077" y="278956"/>
                  <a:pt x="13405" y="109505"/>
                  <a:pt x="0" y="0"/>
                </a:cubicBezTo>
                <a:close/>
              </a:path>
            </a:pathLst>
          </a:custGeom>
          <a:solidFill>
            <a:schemeClr val="accent5">
              <a:lumMod val="20000"/>
              <a:lumOff val="80000"/>
            </a:schemeClr>
          </a:solidFill>
          <a:ln>
            <a:solidFill>
              <a:schemeClr val="tx1"/>
            </a:solidFill>
            <a:extLst>
              <a:ext uri="{C807C97D-BFC1-408E-A445-0C87EB9F89A2}">
                <ask:lineSketchStyleProps xmlns:ask="http://schemas.microsoft.com/office/drawing/2018/sketchyshapes" sd="1670402538">
                  <a:prstGeom prst="rect">
                    <a:avLst/>
                  </a:prstGeom>
                  <ask:type>
                    <ask:lineSketchScribble/>
                  </ask:type>
                </ask:lineSketchStyleProps>
              </a:ext>
            </a:extLst>
          </a:ln>
        </p:spPr>
        <p:txBody>
          <a:bodyPr wrap="square" rtlCol="0">
            <a:spAutoFit/>
          </a:bodyPr>
          <a:lstStyle/>
          <a:p>
            <a:pPr algn="ctr"/>
            <a:r>
              <a:rPr lang="en-US" sz="1000" dirty="0">
                <a:latin typeface="Dosis" panose="02010503020202060003" pitchFamily="2" charset="77"/>
              </a:rPr>
              <a:t>HIC country: </a:t>
            </a:r>
          </a:p>
          <a:p>
            <a:pPr algn="ctr"/>
            <a:r>
              <a:rPr lang="en-US" sz="1000" dirty="0">
                <a:latin typeface="Dosis" panose="02010503020202060003" pitchFamily="2" charset="77"/>
              </a:rPr>
              <a:t>Germany</a:t>
            </a:r>
          </a:p>
        </p:txBody>
      </p:sp>
      <p:cxnSp>
        <p:nvCxnSpPr>
          <p:cNvPr id="189" name="Straight Connector 188">
            <a:extLst>
              <a:ext uri="{FF2B5EF4-FFF2-40B4-BE49-F238E27FC236}">
                <a16:creationId xmlns:a16="http://schemas.microsoft.com/office/drawing/2014/main" id="{82284DF2-688C-024D-9CD2-F60EC3D23771}"/>
              </a:ext>
            </a:extLst>
          </p:cNvPr>
          <p:cNvCxnSpPr>
            <a:cxnSpLocks/>
          </p:cNvCxnSpPr>
          <p:nvPr/>
        </p:nvCxnSpPr>
        <p:spPr>
          <a:xfrm flipV="1">
            <a:off x="4731037" y="5819406"/>
            <a:ext cx="68897" cy="268919"/>
          </a:xfrm>
          <a:prstGeom prst="line">
            <a:avLst/>
          </a:prstGeom>
          <a:ln w="28575"/>
        </p:spPr>
        <p:style>
          <a:lnRef idx="1">
            <a:schemeClr val="dk1"/>
          </a:lnRef>
          <a:fillRef idx="0">
            <a:schemeClr val="dk1"/>
          </a:fillRef>
          <a:effectRef idx="0">
            <a:schemeClr val="dk1"/>
          </a:effectRef>
          <a:fontRef idx="minor">
            <a:schemeClr val="tx1"/>
          </a:fontRef>
        </p:style>
      </p:cxnSp>
      <p:cxnSp>
        <p:nvCxnSpPr>
          <p:cNvPr id="190" name="Straight Connector 189">
            <a:extLst>
              <a:ext uri="{FF2B5EF4-FFF2-40B4-BE49-F238E27FC236}">
                <a16:creationId xmlns:a16="http://schemas.microsoft.com/office/drawing/2014/main" id="{BCC7D35F-BD7B-C847-A772-92B9836A8E6C}"/>
              </a:ext>
            </a:extLst>
          </p:cNvPr>
          <p:cNvCxnSpPr>
            <a:cxnSpLocks/>
          </p:cNvCxnSpPr>
          <p:nvPr/>
        </p:nvCxnSpPr>
        <p:spPr>
          <a:xfrm flipH="1" flipV="1">
            <a:off x="3903515" y="5336123"/>
            <a:ext cx="202828" cy="737118"/>
          </a:xfrm>
          <a:prstGeom prst="line">
            <a:avLst/>
          </a:prstGeom>
          <a:ln w="28575"/>
        </p:spPr>
        <p:style>
          <a:lnRef idx="1">
            <a:schemeClr val="dk1"/>
          </a:lnRef>
          <a:fillRef idx="0">
            <a:schemeClr val="dk1"/>
          </a:fillRef>
          <a:effectRef idx="0">
            <a:schemeClr val="dk1"/>
          </a:effectRef>
          <a:fontRef idx="minor">
            <a:schemeClr val="tx1"/>
          </a:fontRef>
        </p:style>
      </p:cxnSp>
      <p:pic>
        <p:nvPicPr>
          <p:cNvPr id="86" name="Picture 12">
            <a:extLst>
              <a:ext uri="{FF2B5EF4-FFF2-40B4-BE49-F238E27FC236}">
                <a16:creationId xmlns:a16="http://schemas.microsoft.com/office/drawing/2014/main" id="{A6174281-1881-B74D-BE3B-989BED65D19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16192" y="6215576"/>
            <a:ext cx="470643" cy="470643"/>
          </a:xfrm>
          <a:prstGeom prst="rect">
            <a:avLst/>
          </a:prstGeom>
          <a:solidFill>
            <a:srgbClr val="CBF7A0"/>
          </a:solidFill>
          <a:ln>
            <a:solidFill>
              <a:srgbClr val="00B050"/>
            </a:solidFill>
          </a:ln>
        </p:spPr>
      </p:pic>
      <p:pic>
        <p:nvPicPr>
          <p:cNvPr id="89" name="Picture 18">
            <a:extLst>
              <a:ext uri="{FF2B5EF4-FFF2-40B4-BE49-F238E27FC236}">
                <a16:creationId xmlns:a16="http://schemas.microsoft.com/office/drawing/2014/main" id="{3910A2F6-7349-1645-819B-4DD6DE8F4DC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79372" y="2201270"/>
            <a:ext cx="596313" cy="444965"/>
          </a:xfrm>
          <a:prstGeom prst="rect">
            <a:avLst/>
          </a:prstGeom>
          <a:solidFill>
            <a:srgbClr val="CBF7A0"/>
          </a:solidFill>
          <a:ln>
            <a:solidFill>
              <a:srgbClr val="00B050"/>
            </a:solidFill>
          </a:ln>
        </p:spPr>
      </p:pic>
      <p:pic>
        <p:nvPicPr>
          <p:cNvPr id="92" name="Picture 10" descr="Image result for climate change icon">
            <a:extLst>
              <a:ext uri="{FF2B5EF4-FFF2-40B4-BE49-F238E27FC236}">
                <a16:creationId xmlns:a16="http://schemas.microsoft.com/office/drawing/2014/main" id="{D35713CA-9997-1D4E-BFD1-F3C3A51045D3}"/>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37944" t="38329" r="35991" b="35186"/>
          <a:stretch/>
        </p:blipFill>
        <p:spPr bwMode="auto">
          <a:xfrm>
            <a:off x="478693" y="4541595"/>
            <a:ext cx="507641" cy="402359"/>
          </a:xfrm>
          <a:prstGeom prst="rect">
            <a:avLst/>
          </a:prstGeom>
          <a:solidFill>
            <a:srgbClr val="CBF7A0"/>
          </a:solidFill>
          <a:ln>
            <a:solidFill>
              <a:srgbClr val="00B050"/>
            </a:solidFill>
          </a:ln>
        </p:spPr>
      </p:pic>
      <p:pic>
        <p:nvPicPr>
          <p:cNvPr id="93" name="Picture 14">
            <a:extLst>
              <a:ext uri="{FF2B5EF4-FFF2-40B4-BE49-F238E27FC236}">
                <a16:creationId xmlns:a16="http://schemas.microsoft.com/office/drawing/2014/main" id="{DB785263-A02D-FA40-A675-CBADFAC773C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54843" y="2376334"/>
            <a:ext cx="550372" cy="510687"/>
          </a:xfrm>
          <a:prstGeom prst="rect">
            <a:avLst/>
          </a:prstGeom>
          <a:solidFill>
            <a:srgbClr val="FF8AD8"/>
          </a:solidFill>
          <a:ln>
            <a:solidFill>
              <a:schemeClr val="tx1"/>
            </a:solidFill>
          </a:ln>
        </p:spPr>
      </p:pic>
      <p:pic>
        <p:nvPicPr>
          <p:cNvPr id="94" name="Graphic 93" descr="Scales of justice">
            <a:extLst>
              <a:ext uri="{FF2B5EF4-FFF2-40B4-BE49-F238E27FC236}">
                <a16:creationId xmlns:a16="http://schemas.microsoft.com/office/drawing/2014/main" id="{60BF910D-7F32-C14A-AFED-A08FF412671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145009" y="4162592"/>
            <a:ext cx="631916" cy="526257"/>
          </a:xfrm>
          <a:prstGeom prst="rect">
            <a:avLst/>
          </a:prstGeom>
        </p:spPr>
      </p:pic>
      <p:pic>
        <p:nvPicPr>
          <p:cNvPr id="104" name="Graphic 103" descr="Battery charging">
            <a:extLst>
              <a:ext uri="{FF2B5EF4-FFF2-40B4-BE49-F238E27FC236}">
                <a16:creationId xmlns:a16="http://schemas.microsoft.com/office/drawing/2014/main" id="{62BAD606-711C-9E47-A459-BA7ED190C408}"/>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656599" y="5984389"/>
            <a:ext cx="575207" cy="513081"/>
          </a:xfrm>
          <a:prstGeom prst="rect">
            <a:avLst/>
          </a:prstGeom>
        </p:spPr>
      </p:pic>
    </p:spTree>
    <p:extLst>
      <p:ext uri="{BB962C8B-B14F-4D97-AF65-F5344CB8AC3E}">
        <p14:creationId xmlns:p14="http://schemas.microsoft.com/office/powerpoint/2010/main" val="331123911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a002c788-077b-4f6b-9451-ba7f0fa65def" xsi:nil="true"/>
    <lcf76f155ced4ddcb4097134ff3c332f xmlns="b252451f-fd59-4045-aeb6-1ca101af56d4">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CC69302662CE84C86F12ECC41588AF8" ma:contentTypeVersion="13" ma:contentTypeDescription="Create a new document." ma:contentTypeScope="" ma:versionID="d9d8bb8d759a80831e2414351d158e5a">
  <xsd:schema xmlns:xsd="http://www.w3.org/2001/XMLSchema" xmlns:xs="http://www.w3.org/2001/XMLSchema" xmlns:p="http://schemas.microsoft.com/office/2006/metadata/properties" xmlns:ns2="b252451f-fd59-4045-aeb6-1ca101af56d4" xmlns:ns3="a002c788-077b-4f6b-9451-ba7f0fa65def" targetNamespace="http://schemas.microsoft.com/office/2006/metadata/properties" ma:root="true" ma:fieldsID="fdfb0d5cd60166cef8789c979ff2de6f" ns2:_="" ns3:_="">
    <xsd:import namespace="b252451f-fd59-4045-aeb6-1ca101af56d4"/>
    <xsd:import namespace="a002c788-077b-4f6b-9451-ba7f0fa65de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element ref="ns2:MediaServiceAutoTags" minOccurs="0"/>
                <xsd:element ref="ns2:MediaServiceOCR" minOccurs="0"/>
                <xsd:element ref="ns2:MediaServiceGenerationTime" minOccurs="0"/>
                <xsd:element ref="ns2:MediaServiceEventHashCode"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252451f-fd59-4045-aeb6-1ca101af56d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bc9d5bde-1af6-4f6d-98fc-69a428dc8ef9"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a002c788-077b-4f6b-9451-ba7f0fa65def" elementFormDefault="qualified">
    <xsd:import namespace="http://schemas.microsoft.com/office/2006/documentManagement/types"/>
    <xsd:import namespace="http://schemas.microsoft.com/office/infopath/2007/PartnerControls"/>
    <xsd:element name="TaxCatchAll" ma:index="20" nillable="true" ma:displayName="Taxonomy Catch All Column" ma:hidden="true" ma:list="{b2a09826-93cd-4ed3-ace2-330890b03359}" ma:internalName="TaxCatchAll" ma:showField="CatchAllData" ma:web="a002c788-077b-4f6b-9451-ba7f0fa65de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27986AD-5C31-4F3E-9AA5-7B848342E260}">
  <ds:schemaRefs>
    <ds:schemaRef ds:uri="http://schemas.microsoft.com/office/2006/metadata/properties"/>
    <ds:schemaRef ds:uri="http://schemas.microsoft.com/office/infopath/2007/PartnerControls"/>
    <ds:schemaRef ds:uri="a002c788-077b-4f6b-9451-ba7f0fa65def"/>
    <ds:schemaRef ds:uri="b252451f-fd59-4045-aeb6-1ca101af56d4"/>
  </ds:schemaRefs>
</ds:datastoreItem>
</file>

<file path=customXml/itemProps2.xml><?xml version="1.0" encoding="utf-8"?>
<ds:datastoreItem xmlns:ds="http://schemas.openxmlformats.org/officeDocument/2006/customXml" ds:itemID="{D8955362-2841-4ADC-9C27-024DBE49E802}">
  <ds:schemaRefs>
    <ds:schemaRef ds:uri="http://schemas.microsoft.com/sharepoint/v3/contenttype/forms"/>
  </ds:schemaRefs>
</ds:datastoreItem>
</file>

<file path=customXml/itemProps3.xml><?xml version="1.0" encoding="utf-8"?>
<ds:datastoreItem xmlns:ds="http://schemas.openxmlformats.org/officeDocument/2006/customXml" ds:itemID="{32FD3843-D75E-4693-9420-0F7811AA4FB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252451f-fd59-4045-aeb6-1ca101af56d4"/>
    <ds:schemaRef ds:uri="a002c788-077b-4f6b-9451-ba7f0fa65de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268</TotalTime>
  <Words>552</Words>
  <Application>Microsoft Office PowerPoint</Application>
  <PresentationFormat>A4 Paper (210x297 mm)</PresentationFormat>
  <Paragraphs>100</Paragraphs>
  <Slides>2</Slides>
  <Notes>0</Notes>
  <HiddenSlides>0</HiddenSlides>
  <MMClips>0</MMClips>
  <ScaleCrop>false</ScaleCrop>
  <HeadingPairs>
    <vt:vector size="4" baseType="variant">
      <vt:variant>
        <vt:lpstr>Theme</vt:lpstr>
      </vt:variant>
      <vt:variant>
        <vt:i4>1</vt:i4>
      </vt:variant>
      <vt:variant>
        <vt:lpstr>Slide Titles</vt:lpstr>
      </vt:variant>
      <vt:variant>
        <vt:i4>2</vt:i4>
      </vt:variant>
    </vt:vector>
  </HeadingPairs>
  <TitlesOfParts>
    <vt:vector size="3" baseType="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Calvin Hand</dc:creator>
  <cp:lastModifiedBy>Mrs J. Laidlaw</cp:lastModifiedBy>
  <cp:revision>29</cp:revision>
  <dcterms:created xsi:type="dcterms:W3CDTF">2020-06-04T16:14:55Z</dcterms:created>
  <dcterms:modified xsi:type="dcterms:W3CDTF">2023-01-27T11:22:54Z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0x010100ACC69302662CE84C86F12ECC41588AF8</vt:lpwstr>
  </property>
</Properties>
</file>